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7" r:id="rId3"/>
    <p:sldId id="259" r:id="rId4"/>
    <p:sldId id="293" r:id="rId5"/>
    <p:sldId id="281" r:id="rId6"/>
    <p:sldId id="282" r:id="rId7"/>
    <p:sldId id="264" r:id="rId8"/>
    <p:sldId id="265" r:id="rId9"/>
    <p:sldId id="294" r:id="rId10"/>
    <p:sldId id="301" r:id="rId11"/>
    <p:sldId id="325" r:id="rId12"/>
    <p:sldId id="302" r:id="rId13"/>
    <p:sldId id="303" r:id="rId14"/>
    <p:sldId id="304" r:id="rId15"/>
    <p:sldId id="306" r:id="rId16"/>
    <p:sldId id="305" r:id="rId17"/>
    <p:sldId id="300" r:id="rId18"/>
    <p:sldId id="307" r:id="rId19"/>
    <p:sldId id="308" r:id="rId20"/>
    <p:sldId id="313" r:id="rId21"/>
    <p:sldId id="296" r:id="rId22"/>
    <p:sldId id="297" r:id="rId23"/>
    <p:sldId id="310" r:id="rId24"/>
    <p:sldId id="298" r:id="rId25"/>
    <p:sldId id="309" r:id="rId26"/>
    <p:sldId id="314" r:id="rId27"/>
    <p:sldId id="315" r:id="rId28"/>
    <p:sldId id="316" r:id="rId29"/>
    <p:sldId id="312" r:id="rId30"/>
    <p:sldId id="311" r:id="rId31"/>
    <p:sldId id="317" r:id="rId32"/>
    <p:sldId id="318" r:id="rId33"/>
    <p:sldId id="319" r:id="rId34"/>
    <p:sldId id="320" r:id="rId35"/>
    <p:sldId id="321" r:id="rId36"/>
    <p:sldId id="322" r:id="rId37"/>
    <p:sldId id="323" r:id="rId38"/>
    <p:sldId id="324"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7CB4F-EB9D-4809-9B47-CF2ED745D462}"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6B52B3C8-EE2F-4F41-81CE-10B836A425CB}">
      <dgm:prSet/>
      <dgm:spPr/>
      <dgm:t>
        <a:bodyPr/>
        <a:lstStyle/>
        <a:p>
          <a:r>
            <a:rPr lang="it-IT" dirty="0"/>
            <a:t>In passato, infatti, il criterio di riparto delle competenze legislative era </a:t>
          </a:r>
          <a:r>
            <a:rPr lang="it-IT" b="1" dirty="0"/>
            <a:t>di tipo separatista, nel senso che era prevista un’elencazione di quelle regionali e la competenza residuale veniva attribuita allo Stato</a:t>
          </a:r>
          <a:r>
            <a:rPr lang="it-IT" dirty="0"/>
            <a:t>. </a:t>
          </a:r>
          <a:endParaRPr lang="en-US" dirty="0"/>
        </a:p>
      </dgm:t>
    </dgm:pt>
    <dgm:pt modelId="{FDBF5710-E469-4C15-A05E-73DA902600A6}" type="parTrans" cxnId="{B549CB35-A058-4F49-834C-1100AC440577}">
      <dgm:prSet/>
      <dgm:spPr/>
      <dgm:t>
        <a:bodyPr/>
        <a:lstStyle/>
        <a:p>
          <a:endParaRPr lang="en-US"/>
        </a:p>
      </dgm:t>
    </dgm:pt>
    <dgm:pt modelId="{104D3F20-6340-4A6A-AB5D-B8A2AFA5205E}" type="sibTrans" cxnId="{B549CB35-A058-4F49-834C-1100AC440577}">
      <dgm:prSet phldrT="1" phldr="0"/>
      <dgm:spPr/>
      <dgm:t>
        <a:bodyPr/>
        <a:lstStyle/>
        <a:p>
          <a:r>
            <a:rPr lang="en-US"/>
            <a:t>1</a:t>
          </a:r>
        </a:p>
      </dgm:t>
    </dgm:pt>
    <dgm:pt modelId="{3231F516-874C-4881-8C3E-4F0F78C8EECB}">
      <dgm:prSet/>
      <dgm:spPr/>
      <dgm:t>
        <a:bodyPr/>
        <a:lstStyle/>
        <a:p>
          <a:r>
            <a:rPr lang="it-IT" dirty="0"/>
            <a:t>Prima della riforma, infatti,  </a:t>
          </a:r>
          <a:r>
            <a:rPr lang="it-IT" b="1" dirty="0"/>
            <a:t>erano indicate quali fossero le materie in cui le Regioni potevano legiferare</a:t>
          </a:r>
          <a:r>
            <a:rPr lang="it-IT" dirty="0"/>
            <a:t>, comunque nel rispetto sia dei principi di cui alla legge nazionale sia dell’interesse statale e delle altre Regioni. </a:t>
          </a:r>
          <a:endParaRPr lang="en-US" dirty="0"/>
        </a:p>
      </dgm:t>
    </dgm:pt>
    <dgm:pt modelId="{DD5C24D7-F5E8-464E-990D-82A8EE0A8C51}" type="parTrans" cxnId="{B0128B92-D698-4FA7-991A-88A73EF6C49F}">
      <dgm:prSet/>
      <dgm:spPr/>
      <dgm:t>
        <a:bodyPr/>
        <a:lstStyle/>
        <a:p>
          <a:endParaRPr lang="en-US"/>
        </a:p>
      </dgm:t>
    </dgm:pt>
    <dgm:pt modelId="{1DE9F77F-6A0D-4BA8-8961-BE3D08BD494F}" type="sibTrans" cxnId="{B0128B92-D698-4FA7-991A-88A73EF6C49F}">
      <dgm:prSet phldrT="2" phldr="0"/>
      <dgm:spPr/>
      <dgm:t>
        <a:bodyPr/>
        <a:lstStyle/>
        <a:p>
          <a:r>
            <a:rPr lang="en-US"/>
            <a:t>2</a:t>
          </a:r>
        </a:p>
      </dgm:t>
    </dgm:pt>
    <dgm:pt modelId="{3175134D-4ABF-4CEB-AB08-0E84D1988F70}">
      <dgm:prSet/>
      <dgm:spPr/>
      <dgm:t>
        <a:bodyPr/>
        <a:lstStyle/>
        <a:p>
          <a:r>
            <a:rPr lang="it-IT" dirty="0"/>
            <a:t>Attualmente il criterio di riparto è stato ribaltato </a:t>
          </a:r>
          <a:r>
            <a:rPr lang="it-IT" b="1" dirty="0"/>
            <a:t>e sono indicate tassativamente le materie di competenza esclusiva statale </a:t>
          </a:r>
          <a:r>
            <a:rPr lang="it-IT" dirty="0"/>
            <a:t>e concorrente, mentre quelle che non vi rientrino spettano alla potestà regionale</a:t>
          </a:r>
          <a:endParaRPr lang="en-US" dirty="0"/>
        </a:p>
      </dgm:t>
    </dgm:pt>
    <dgm:pt modelId="{7CFE6CF6-7847-4FCA-A3B6-B11C09A9F44B}" type="parTrans" cxnId="{A7E76BBA-8577-4522-9A1F-D6CD3906A6BE}">
      <dgm:prSet/>
      <dgm:spPr/>
      <dgm:t>
        <a:bodyPr/>
        <a:lstStyle/>
        <a:p>
          <a:endParaRPr lang="en-US"/>
        </a:p>
      </dgm:t>
    </dgm:pt>
    <dgm:pt modelId="{9C36F83F-1869-4059-97EA-F64C58925433}" type="sibTrans" cxnId="{A7E76BBA-8577-4522-9A1F-D6CD3906A6BE}">
      <dgm:prSet phldrT="3" phldr="0"/>
      <dgm:spPr/>
      <dgm:t>
        <a:bodyPr/>
        <a:lstStyle/>
        <a:p>
          <a:r>
            <a:rPr lang="en-US"/>
            <a:t>3</a:t>
          </a:r>
        </a:p>
      </dgm:t>
    </dgm:pt>
    <dgm:pt modelId="{1CCC3520-9704-4768-9C0E-7E7E3C403B70}" type="pres">
      <dgm:prSet presAssocID="{B637CB4F-EB9D-4809-9B47-CF2ED745D462}" presName="Name0" presStyleCnt="0">
        <dgm:presLayoutVars>
          <dgm:animLvl val="lvl"/>
          <dgm:resizeHandles val="exact"/>
        </dgm:presLayoutVars>
      </dgm:prSet>
      <dgm:spPr/>
    </dgm:pt>
    <dgm:pt modelId="{CA0AC63A-E913-4DE2-A166-95F7E1C4876B}" type="pres">
      <dgm:prSet presAssocID="{6B52B3C8-EE2F-4F41-81CE-10B836A425CB}" presName="compositeNode" presStyleCnt="0">
        <dgm:presLayoutVars>
          <dgm:bulletEnabled val="1"/>
        </dgm:presLayoutVars>
      </dgm:prSet>
      <dgm:spPr/>
    </dgm:pt>
    <dgm:pt modelId="{8FBDCBE5-A223-4DA9-AF8F-9C56905C022F}" type="pres">
      <dgm:prSet presAssocID="{6B52B3C8-EE2F-4F41-81CE-10B836A425CB}" presName="bgRect" presStyleLbl="bgAccFollowNode1" presStyleIdx="0" presStyleCnt="3"/>
      <dgm:spPr/>
    </dgm:pt>
    <dgm:pt modelId="{A91A46DE-F4A5-4A3A-892A-9D95916D5A01}" type="pres">
      <dgm:prSet presAssocID="{104D3F20-6340-4A6A-AB5D-B8A2AFA5205E}" presName="sibTransNodeCircle" presStyleLbl="alignNode1" presStyleIdx="0" presStyleCnt="6">
        <dgm:presLayoutVars>
          <dgm:chMax val="0"/>
          <dgm:bulletEnabled/>
        </dgm:presLayoutVars>
      </dgm:prSet>
      <dgm:spPr/>
    </dgm:pt>
    <dgm:pt modelId="{C45B2A09-ACB4-4790-97BA-94BD1A8C412B}" type="pres">
      <dgm:prSet presAssocID="{6B52B3C8-EE2F-4F41-81CE-10B836A425CB}" presName="bottomLine" presStyleLbl="alignNode1" presStyleIdx="1" presStyleCnt="6">
        <dgm:presLayoutVars/>
      </dgm:prSet>
      <dgm:spPr/>
    </dgm:pt>
    <dgm:pt modelId="{15FF26CB-4F33-4BDB-B096-2729FFD5CB21}" type="pres">
      <dgm:prSet presAssocID="{6B52B3C8-EE2F-4F41-81CE-10B836A425CB}" presName="nodeText" presStyleLbl="bgAccFollowNode1" presStyleIdx="0" presStyleCnt="3">
        <dgm:presLayoutVars>
          <dgm:bulletEnabled val="1"/>
        </dgm:presLayoutVars>
      </dgm:prSet>
      <dgm:spPr/>
    </dgm:pt>
    <dgm:pt modelId="{F713FDB3-BC0B-48A6-A112-B3ECB179B6CE}" type="pres">
      <dgm:prSet presAssocID="{104D3F20-6340-4A6A-AB5D-B8A2AFA5205E}" presName="sibTrans" presStyleCnt="0"/>
      <dgm:spPr/>
    </dgm:pt>
    <dgm:pt modelId="{36483103-E6B8-4C89-824E-C37EB54085DE}" type="pres">
      <dgm:prSet presAssocID="{3231F516-874C-4881-8C3E-4F0F78C8EECB}" presName="compositeNode" presStyleCnt="0">
        <dgm:presLayoutVars>
          <dgm:bulletEnabled val="1"/>
        </dgm:presLayoutVars>
      </dgm:prSet>
      <dgm:spPr/>
    </dgm:pt>
    <dgm:pt modelId="{25DAD7ED-14E1-434E-B87A-761DE48DFAAF}" type="pres">
      <dgm:prSet presAssocID="{3231F516-874C-4881-8C3E-4F0F78C8EECB}" presName="bgRect" presStyleLbl="bgAccFollowNode1" presStyleIdx="1" presStyleCnt="3"/>
      <dgm:spPr/>
    </dgm:pt>
    <dgm:pt modelId="{AA3F15F0-1482-49B8-B7B7-85ED0977EB1E}" type="pres">
      <dgm:prSet presAssocID="{1DE9F77F-6A0D-4BA8-8961-BE3D08BD494F}" presName="sibTransNodeCircle" presStyleLbl="alignNode1" presStyleIdx="2" presStyleCnt="6">
        <dgm:presLayoutVars>
          <dgm:chMax val="0"/>
          <dgm:bulletEnabled/>
        </dgm:presLayoutVars>
      </dgm:prSet>
      <dgm:spPr/>
    </dgm:pt>
    <dgm:pt modelId="{DAFB2785-DA13-4319-9588-907B18F78112}" type="pres">
      <dgm:prSet presAssocID="{3231F516-874C-4881-8C3E-4F0F78C8EECB}" presName="bottomLine" presStyleLbl="alignNode1" presStyleIdx="3" presStyleCnt="6">
        <dgm:presLayoutVars/>
      </dgm:prSet>
      <dgm:spPr/>
    </dgm:pt>
    <dgm:pt modelId="{F7E58596-ABB4-4036-A981-D7301DD919B9}" type="pres">
      <dgm:prSet presAssocID="{3231F516-874C-4881-8C3E-4F0F78C8EECB}" presName="nodeText" presStyleLbl="bgAccFollowNode1" presStyleIdx="1" presStyleCnt="3">
        <dgm:presLayoutVars>
          <dgm:bulletEnabled val="1"/>
        </dgm:presLayoutVars>
      </dgm:prSet>
      <dgm:spPr/>
    </dgm:pt>
    <dgm:pt modelId="{B0CC3A40-EF14-427B-B056-977DFA55F366}" type="pres">
      <dgm:prSet presAssocID="{1DE9F77F-6A0D-4BA8-8961-BE3D08BD494F}" presName="sibTrans" presStyleCnt="0"/>
      <dgm:spPr/>
    </dgm:pt>
    <dgm:pt modelId="{1CE5D7A5-BA71-493A-9E7D-CE9859F32536}" type="pres">
      <dgm:prSet presAssocID="{3175134D-4ABF-4CEB-AB08-0E84D1988F70}" presName="compositeNode" presStyleCnt="0">
        <dgm:presLayoutVars>
          <dgm:bulletEnabled val="1"/>
        </dgm:presLayoutVars>
      </dgm:prSet>
      <dgm:spPr/>
    </dgm:pt>
    <dgm:pt modelId="{798D8D63-950B-43EC-966F-8F57D34612CA}" type="pres">
      <dgm:prSet presAssocID="{3175134D-4ABF-4CEB-AB08-0E84D1988F70}" presName="bgRect" presStyleLbl="bgAccFollowNode1" presStyleIdx="2" presStyleCnt="3"/>
      <dgm:spPr/>
    </dgm:pt>
    <dgm:pt modelId="{0AD61645-B952-41C2-B811-776FBFBA428D}" type="pres">
      <dgm:prSet presAssocID="{9C36F83F-1869-4059-97EA-F64C58925433}" presName="sibTransNodeCircle" presStyleLbl="alignNode1" presStyleIdx="4" presStyleCnt="6">
        <dgm:presLayoutVars>
          <dgm:chMax val="0"/>
          <dgm:bulletEnabled/>
        </dgm:presLayoutVars>
      </dgm:prSet>
      <dgm:spPr/>
    </dgm:pt>
    <dgm:pt modelId="{5F9AC0D2-9CBE-4808-9E93-C94D59CE02EF}" type="pres">
      <dgm:prSet presAssocID="{3175134D-4ABF-4CEB-AB08-0E84D1988F70}" presName="bottomLine" presStyleLbl="alignNode1" presStyleIdx="5" presStyleCnt="6">
        <dgm:presLayoutVars/>
      </dgm:prSet>
      <dgm:spPr/>
    </dgm:pt>
    <dgm:pt modelId="{68C4F9D6-7BFB-429F-BAE5-700FBA389FFB}" type="pres">
      <dgm:prSet presAssocID="{3175134D-4ABF-4CEB-AB08-0E84D1988F70}" presName="nodeText" presStyleLbl="bgAccFollowNode1" presStyleIdx="2" presStyleCnt="3">
        <dgm:presLayoutVars>
          <dgm:bulletEnabled val="1"/>
        </dgm:presLayoutVars>
      </dgm:prSet>
      <dgm:spPr/>
    </dgm:pt>
  </dgm:ptLst>
  <dgm:cxnLst>
    <dgm:cxn modelId="{19817934-CBD9-4356-B6C4-AE2B5AD89D91}" type="presOf" srcId="{3175134D-4ABF-4CEB-AB08-0E84D1988F70}" destId="{68C4F9D6-7BFB-429F-BAE5-700FBA389FFB}" srcOrd="1" destOrd="0" presId="urn:microsoft.com/office/officeart/2016/7/layout/BasicLinearProcessNumbered"/>
    <dgm:cxn modelId="{B549CB35-A058-4F49-834C-1100AC440577}" srcId="{B637CB4F-EB9D-4809-9B47-CF2ED745D462}" destId="{6B52B3C8-EE2F-4F41-81CE-10B836A425CB}" srcOrd="0" destOrd="0" parTransId="{FDBF5710-E469-4C15-A05E-73DA902600A6}" sibTransId="{104D3F20-6340-4A6A-AB5D-B8A2AFA5205E}"/>
    <dgm:cxn modelId="{C989C43B-5648-4137-A6F0-A0CBF5FF47E5}" type="presOf" srcId="{104D3F20-6340-4A6A-AB5D-B8A2AFA5205E}" destId="{A91A46DE-F4A5-4A3A-892A-9D95916D5A01}" srcOrd="0" destOrd="0" presId="urn:microsoft.com/office/officeart/2016/7/layout/BasicLinearProcessNumbered"/>
    <dgm:cxn modelId="{76927147-A216-47DB-8EF6-6C2D13E7C37D}" type="presOf" srcId="{6B52B3C8-EE2F-4F41-81CE-10B836A425CB}" destId="{15FF26CB-4F33-4BDB-B096-2729FFD5CB21}" srcOrd="1" destOrd="0" presId="urn:microsoft.com/office/officeart/2016/7/layout/BasicLinearProcessNumbered"/>
    <dgm:cxn modelId="{B24EAC48-AD3D-4C42-8235-FCED8CA541A0}" type="presOf" srcId="{3231F516-874C-4881-8C3E-4F0F78C8EECB}" destId="{F7E58596-ABB4-4036-A981-D7301DD919B9}" srcOrd="1" destOrd="0" presId="urn:microsoft.com/office/officeart/2016/7/layout/BasicLinearProcessNumbered"/>
    <dgm:cxn modelId="{1327B876-6BC9-4FB1-823A-E5EDB0B95762}" type="presOf" srcId="{9C36F83F-1869-4059-97EA-F64C58925433}" destId="{0AD61645-B952-41C2-B811-776FBFBA428D}" srcOrd="0" destOrd="0" presId="urn:microsoft.com/office/officeart/2016/7/layout/BasicLinearProcessNumbered"/>
    <dgm:cxn modelId="{21A9288D-4B34-42C5-93A9-F7BADDCD0BAC}" type="presOf" srcId="{B637CB4F-EB9D-4809-9B47-CF2ED745D462}" destId="{1CCC3520-9704-4768-9C0E-7E7E3C403B70}" srcOrd="0" destOrd="0" presId="urn:microsoft.com/office/officeart/2016/7/layout/BasicLinearProcessNumbered"/>
    <dgm:cxn modelId="{B0128B92-D698-4FA7-991A-88A73EF6C49F}" srcId="{B637CB4F-EB9D-4809-9B47-CF2ED745D462}" destId="{3231F516-874C-4881-8C3E-4F0F78C8EECB}" srcOrd="1" destOrd="0" parTransId="{DD5C24D7-F5E8-464E-990D-82A8EE0A8C51}" sibTransId="{1DE9F77F-6A0D-4BA8-8961-BE3D08BD494F}"/>
    <dgm:cxn modelId="{75E06D98-918D-47AE-96C1-638C86D9D180}" type="presOf" srcId="{1DE9F77F-6A0D-4BA8-8961-BE3D08BD494F}" destId="{AA3F15F0-1482-49B8-B7B7-85ED0977EB1E}" srcOrd="0" destOrd="0" presId="urn:microsoft.com/office/officeart/2016/7/layout/BasicLinearProcessNumbered"/>
    <dgm:cxn modelId="{93DA73AD-134D-4ABB-8F27-C025D279C9A5}" type="presOf" srcId="{6B52B3C8-EE2F-4F41-81CE-10B836A425CB}" destId="{8FBDCBE5-A223-4DA9-AF8F-9C56905C022F}" srcOrd="0" destOrd="0" presId="urn:microsoft.com/office/officeart/2016/7/layout/BasicLinearProcessNumbered"/>
    <dgm:cxn modelId="{A7E76BBA-8577-4522-9A1F-D6CD3906A6BE}" srcId="{B637CB4F-EB9D-4809-9B47-CF2ED745D462}" destId="{3175134D-4ABF-4CEB-AB08-0E84D1988F70}" srcOrd="2" destOrd="0" parTransId="{7CFE6CF6-7847-4FCA-A3B6-B11C09A9F44B}" sibTransId="{9C36F83F-1869-4059-97EA-F64C58925433}"/>
    <dgm:cxn modelId="{BEC57EC1-C864-4848-A031-BBFE7D9026EF}" type="presOf" srcId="{3231F516-874C-4881-8C3E-4F0F78C8EECB}" destId="{25DAD7ED-14E1-434E-B87A-761DE48DFAAF}" srcOrd="0" destOrd="0" presId="urn:microsoft.com/office/officeart/2016/7/layout/BasicLinearProcessNumbered"/>
    <dgm:cxn modelId="{703C27E8-4F4D-41EE-A72F-8791B4094751}" type="presOf" srcId="{3175134D-4ABF-4CEB-AB08-0E84D1988F70}" destId="{798D8D63-950B-43EC-966F-8F57D34612CA}" srcOrd="0" destOrd="0" presId="urn:microsoft.com/office/officeart/2016/7/layout/BasicLinearProcessNumbered"/>
    <dgm:cxn modelId="{4EB29AD7-8FF5-480C-BE9D-4C28051FA561}" type="presParOf" srcId="{1CCC3520-9704-4768-9C0E-7E7E3C403B70}" destId="{CA0AC63A-E913-4DE2-A166-95F7E1C4876B}" srcOrd="0" destOrd="0" presId="urn:microsoft.com/office/officeart/2016/7/layout/BasicLinearProcessNumbered"/>
    <dgm:cxn modelId="{C3363B84-9F95-4FE3-B012-A1FE58A52075}" type="presParOf" srcId="{CA0AC63A-E913-4DE2-A166-95F7E1C4876B}" destId="{8FBDCBE5-A223-4DA9-AF8F-9C56905C022F}" srcOrd="0" destOrd="0" presId="urn:microsoft.com/office/officeart/2016/7/layout/BasicLinearProcessNumbered"/>
    <dgm:cxn modelId="{B48D99E2-170E-43F8-A75E-F1C24EC6A142}" type="presParOf" srcId="{CA0AC63A-E913-4DE2-A166-95F7E1C4876B}" destId="{A91A46DE-F4A5-4A3A-892A-9D95916D5A01}" srcOrd="1" destOrd="0" presId="urn:microsoft.com/office/officeart/2016/7/layout/BasicLinearProcessNumbered"/>
    <dgm:cxn modelId="{45E023FF-D219-41C9-B0B0-31CF71D8BAB4}" type="presParOf" srcId="{CA0AC63A-E913-4DE2-A166-95F7E1C4876B}" destId="{C45B2A09-ACB4-4790-97BA-94BD1A8C412B}" srcOrd="2" destOrd="0" presId="urn:microsoft.com/office/officeart/2016/7/layout/BasicLinearProcessNumbered"/>
    <dgm:cxn modelId="{7D5B2D73-0C64-4E63-8D17-FA18FC0EBE50}" type="presParOf" srcId="{CA0AC63A-E913-4DE2-A166-95F7E1C4876B}" destId="{15FF26CB-4F33-4BDB-B096-2729FFD5CB21}" srcOrd="3" destOrd="0" presId="urn:microsoft.com/office/officeart/2016/7/layout/BasicLinearProcessNumbered"/>
    <dgm:cxn modelId="{4FEBE884-7C21-4420-AB3C-156879B233BD}" type="presParOf" srcId="{1CCC3520-9704-4768-9C0E-7E7E3C403B70}" destId="{F713FDB3-BC0B-48A6-A112-B3ECB179B6CE}" srcOrd="1" destOrd="0" presId="urn:microsoft.com/office/officeart/2016/7/layout/BasicLinearProcessNumbered"/>
    <dgm:cxn modelId="{8BC21A20-899D-4D30-8719-0F78BA69D1CF}" type="presParOf" srcId="{1CCC3520-9704-4768-9C0E-7E7E3C403B70}" destId="{36483103-E6B8-4C89-824E-C37EB54085DE}" srcOrd="2" destOrd="0" presId="urn:microsoft.com/office/officeart/2016/7/layout/BasicLinearProcessNumbered"/>
    <dgm:cxn modelId="{94C5ADFB-34D0-47FF-B0E2-2B036A84EDC5}" type="presParOf" srcId="{36483103-E6B8-4C89-824E-C37EB54085DE}" destId="{25DAD7ED-14E1-434E-B87A-761DE48DFAAF}" srcOrd="0" destOrd="0" presId="urn:microsoft.com/office/officeart/2016/7/layout/BasicLinearProcessNumbered"/>
    <dgm:cxn modelId="{65D4BD11-41D0-416C-919F-4EF17274E578}" type="presParOf" srcId="{36483103-E6B8-4C89-824E-C37EB54085DE}" destId="{AA3F15F0-1482-49B8-B7B7-85ED0977EB1E}" srcOrd="1" destOrd="0" presId="urn:microsoft.com/office/officeart/2016/7/layout/BasicLinearProcessNumbered"/>
    <dgm:cxn modelId="{1E563CA4-EA8B-4DB2-A258-3EBC5D39A055}" type="presParOf" srcId="{36483103-E6B8-4C89-824E-C37EB54085DE}" destId="{DAFB2785-DA13-4319-9588-907B18F78112}" srcOrd="2" destOrd="0" presId="urn:microsoft.com/office/officeart/2016/7/layout/BasicLinearProcessNumbered"/>
    <dgm:cxn modelId="{441FE824-4FF3-4D4F-ACFB-A62D188313B7}" type="presParOf" srcId="{36483103-E6B8-4C89-824E-C37EB54085DE}" destId="{F7E58596-ABB4-4036-A981-D7301DD919B9}" srcOrd="3" destOrd="0" presId="urn:microsoft.com/office/officeart/2016/7/layout/BasicLinearProcessNumbered"/>
    <dgm:cxn modelId="{ABA7FB57-D57A-41B3-BA30-3866F92BB3DB}" type="presParOf" srcId="{1CCC3520-9704-4768-9C0E-7E7E3C403B70}" destId="{B0CC3A40-EF14-427B-B056-977DFA55F366}" srcOrd="3" destOrd="0" presId="urn:microsoft.com/office/officeart/2016/7/layout/BasicLinearProcessNumbered"/>
    <dgm:cxn modelId="{CD65917C-987F-4F59-A6C6-8B3C18C52BA0}" type="presParOf" srcId="{1CCC3520-9704-4768-9C0E-7E7E3C403B70}" destId="{1CE5D7A5-BA71-493A-9E7D-CE9859F32536}" srcOrd="4" destOrd="0" presId="urn:microsoft.com/office/officeart/2016/7/layout/BasicLinearProcessNumbered"/>
    <dgm:cxn modelId="{E10BD0D4-58C5-4EC1-BA45-EC9FF860DB61}" type="presParOf" srcId="{1CE5D7A5-BA71-493A-9E7D-CE9859F32536}" destId="{798D8D63-950B-43EC-966F-8F57D34612CA}" srcOrd="0" destOrd="0" presId="urn:microsoft.com/office/officeart/2016/7/layout/BasicLinearProcessNumbered"/>
    <dgm:cxn modelId="{B91A05F8-6F35-4A79-A59C-E2CEF93083C9}" type="presParOf" srcId="{1CE5D7A5-BA71-493A-9E7D-CE9859F32536}" destId="{0AD61645-B952-41C2-B811-776FBFBA428D}" srcOrd="1" destOrd="0" presId="urn:microsoft.com/office/officeart/2016/7/layout/BasicLinearProcessNumbered"/>
    <dgm:cxn modelId="{3A726A3F-EB10-4924-AD4A-16EC13AB0BC1}" type="presParOf" srcId="{1CE5D7A5-BA71-493A-9E7D-CE9859F32536}" destId="{5F9AC0D2-9CBE-4808-9E93-C94D59CE02EF}" srcOrd="2" destOrd="0" presId="urn:microsoft.com/office/officeart/2016/7/layout/BasicLinearProcessNumbered"/>
    <dgm:cxn modelId="{D5DA84B9-22BD-415C-ADA7-6EB909971E2F}" type="presParOf" srcId="{1CE5D7A5-BA71-493A-9E7D-CE9859F32536}" destId="{68C4F9D6-7BFB-429F-BAE5-700FBA389FF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3A3E5-5172-47B7-BB0E-D9E2A6B45D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DF6031C-0FC6-4EFC-ABB8-74C44F56D05B}">
      <dgm:prSet/>
      <dgm:spPr/>
      <dgm:t>
        <a:bodyPr/>
        <a:lstStyle/>
        <a:p>
          <a:r>
            <a:rPr lang="it-IT"/>
            <a:t>L'intesa  di  cui  all'articolo   116,   terzo   comma,   della Costituzione indica la propria durata, </a:t>
          </a:r>
          <a:r>
            <a:rPr lang="it-IT" b="1"/>
            <a:t>comunque non superiore a dieci anni</a:t>
          </a:r>
          <a:r>
            <a:rPr lang="it-IT"/>
            <a:t>.  </a:t>
          </a:r>
          <a:endParaRPr lang="en-US"/>
        </a:p>
      </dgm:t>
    </dgm:pt>
    <dgm:pt modelId="{5905363F-DA10-4A80-AB7A-DD0C36859336}" type="parTrans" cxnId="{9CAD582A-0A91-4B5A-A63D-8246742B0F47}">
      <dgm:prSet/>
      <dgm:spPr/>
      <dgm:t>
        <a:bodyPr/>
        <a:lstStyle/>
        <a:p>
          <a:endParaRPr lang="en-US"/>
        </a:p>
      </dgm:t>
    </dgm:pt>
    <dgm:pt modelId="{144E9D00-AA01-4D16-BEFC-D70DAC596A30}" type="sibTrans" cxnId="{9CAD582A-0A91-4B5A-A63D-8246742B0F47}">
      <dgm:prSet/>
      <dgm:spPr/>
      <dgm:t>
        <a:bodyPr/>
        <a:lstStyle/>
        <a:p>
          <a:endParaRPr lang="en-US"/>
        </a:p>
      </dgm:t>
    </dgm:pt>
    <dgm:pt modelId="{F9038BFA-0BA4-4317-8DA9-872B15AD12AE}">
      <dgm:prSet/>
      <dgm:spPr/>
      <dgm:t>
        <a:bodyPr/>
        <a:lstStyle/>
        <a:p>
          <a:r>
            <a:rPr lang="it-IT"/>
            <a:t>Con  le  medesime  modalità  previste  nell'articolo  2,   su iniziativa dello Stato o della Regione interessata, anche sulla  base di atti di indirizzo  adottati  dalle  Camere  secondo  i  rispettivi Regolamenti,  </a:t>
          </a:r>
          <a:r>
            <a:rPr lang="it-IT" b="1"/>
            <a:t>l'intesa  può  essere  modificata</a:t>
          </a:r>
          <a:r>
            <a:rPr lang="it-IT"/>
            <a:t>.  </a:t>
          </a:r>
          <a:endParaRPr lang="en-US"/>
        </a:p>
      </dgm:t>
    </dgm:pt>
    <dgm:pt modelId="{49A2D739-F0D2-43C0-9BDC-F55D6FF8BF18}" type="parTrans" cxnId="{C2BD832C-C5A2-408F-A38E-4EA1AAB1D72E}">
      <dgm:prSet/>
      <dgm:spPr/>
      <dgm:t>
        <a:bodyPr/>
        <a:lstStyle/>
        <a:p>
          <a:endParaRPr lang="en-US"/>
        </a:p>
      </dgm:t>
    </dgm:pt>
    <dgm:pt modelId="{469C15DB-F9C5-4C66-96B9-E7AF6D964F87}" type="sibTrans" cxnId="{C2BD832C-C5A2-408F-A38E-4EA1AAB1D72E}">
      <dgm:prSet/>
      <dgm:spPr/>
      <dgm:t>
        <a:bodyPr/>
        <a:lstStyle/>
        <a:p>
          <a:endParaRPr lang="en-US"/>
        </a:p>
      </dgm:t>
    </dgm:pt>
    <dgm:pt modelId="{9352E24F-E8E0-4F1E-9E3A-812D7A045E1B}">
      <dgm:prSet/>
      <dgm:spPr/>
      <dgm:t>
        <a:bodyPr/>
        <a:lstStyle/>
        <a:p>
          <a:r>
            <a:rPr lang="it-IT"/>
            <a:t>L'intesa   prevede inoltre i casi, i tempi e le modalità con cui lo Stato o la  Regione </a:t>
          </a:r>
          <a:r>
            <a:rPr lang="it-IT" b="1"/>
            <a:t>possono chiedere la cessazione della sua efficacia, che è deliberata con legge a maggioranza assoluta  delle  Camere. </a:t>
          </a:r>
          <a:endParaRPr lang="en-US"/>
        </a:p>
      </dgm:t>
    </dgm:pt>
    <dgm:pt modelId="{9FBD1AD5-82E7-4BA6-9C4D-53C0145A7829}" type="parTrans" cxnId="{13B3EDEA-C4A2-4C7C-8C10-65931AFA39C1}">
      <dgm:prSet/>
      <dgm:spPr/>
      <dgm:t>
        <a:bodyPr/>
        <a:lstStyle/>
        <a:p>
          <a:endParaRPr lang="en-US"/>
        </a:p>
      </dgm:t>
    </dgm:pt>
    <dgm:pt modelId="{822F2571-A02E-4C30-B438-6F3A54091083}" type="sibTrans" cxnId="{13B3EDEA-C4A2-4C7C-8C10-65931AFA39C1}">
      <dgm:prSet/>
      <dgm:spPr/>
      <dgm:t>
        <a:bodyPr/>
        <a:lstStyle/>
        <a:p>
          <a:endParaRPr lang="en-US"/>
        </a:p>
      </dgm:t>
    </dgm:pt>
    <dgm:pt modelId="{FC4DFEDF-DB4A-476F-94C3-58718276C625}">
      <dgm:prSet/>
      <dgm:spPr/>
      <dgm:t>
        <a:bodyPr/>
        <a:lstStyle/>
        <a:p>
          <a:r>
            <a:rPr lang="it-IT"/>
            <a:t>In  ogni  caso,  lo Stato, qualora ricorrano motivate ragioni a tutela della  coesione  e della solidarietà  sociale,  conseguenti  alla  mancata  osservanza, direttamente imputabile alla Regione sulla base del  monitoraggio  di cui alla presente legge, dell'obbligo di garantire i LEP, </a:t>
          </a:r>
          <a:r>
            <a:rPr lang="it-IT" b="1"/>
            <a:t>dispone  la cessazione integrale o parziale dell'intesa, che  è  deliberata  con legge a maggioranza assoluta delle Camere</a:t>
          </a:r>
          <a:r>
            <a:rPr lang="it-IT"/>
            <a:t>. </a:t>
          </a:r>
          <a:endParaRPr lang="en-US"/>
        </a:p>
      </dgm:t>
    </dgm:pt>
    <dgm:pt modelId="{63FF103C-7399-4C30-9104-36F1B6D0C85A}" type="parTrans" cxnId="{805E2376-7B97-4DB3-8755-F0BA94F4A1EE}">
      <dgm:prSet/>
      <dgm:spPr/>
      <dgm:t>
        <a:bodyPr/>
        <a:lstStyle/>
        <a:p>
          <a:endParaRPr lang="en-US"/>
        </a:p>
      </dgm:t>
    </dgm:pt>
    <dgm:pt modelId="{2D792B6D-F055-4889-A597-E7329100818C}" type="sibTrans" cxnId="{805E2376-7B97-4DB3-8755-F0BA94F4A1EE}">
      <dgm:prSet/>
      <dgm:spPr/>
      <dgm:t>
        <a:bodyPr/>
        <a:lstStyle/>
        <a:p>
          <a:endParaRPr lang="en-US"/>
        </a:p>
      </dgm:t>
    </dgm:pt>
    <dgm:pt modelId="{A4378C57-A7F4-4E48-862B-0A9692F81EF0}" type="pres">
      <dgm:prSet presAssocID="{B633A3E5-5172-47B7-BB0E-D9E2A6B45D17}" presName="root" presStyleCnt="0">
        <dgm:presLayoutVars>
          <dgm:dir/>
          <dgm:resizeHandles val="exact"/>
        </dgm:presLayoutVars>
      </dgm:prSet>
      <dgm:spPr/>
    </dgm:pt>
    <dgm:pt modelId="{E2429CF6-40BB-44E1-A519-A8C2F9910175}" type="pres">
      <dgm:prSet presAssocID="{9DF6031C-0FC6-4EFC-ABB8-74C44F56D05B}" presName="compNode" presStyleCnt="0"/>
      <dgm:spPr/>
    </dgm:pt>
    <dgm:pt modelId="{30367D6D-D076-4173-B074-7F482BEC5D7A}" type="pres">
      <dgm:prSet presAssocID="{9DF6031C-0FC6-4EFC-ABB8-74C44F56D05B}" presName="bgRect" presStyleLbl="bgShp" presStyleIdx="0" presStyleCnt="4"/>
      <dgm:spPr/>
    </dgm:pt>
    <dgm:pt modelId="{C28BEB1A-EC4F-443A-BE24-4DA6191CFBF1}" type="pres">
      <dgm:prSet presAssocID="{9DF6031C-0FC6-4EFC-ABB8-74C44F56D0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a"/>
        </a:ext>
      </dgm:extLst>
    </dgm:pt>
    <dgm:pt modelId="{07ED1178-4CDC-4415-953B-DC11107225EE}" type="pres">
      <dgm:prSet presAssocID="{9DF6031C-0FC6-4EFC-ABB8-74C44F56D05B}" presName="spaceRect" presStyleCnt="0"/>
      <dgm:spPr/>
    </dgm:pt>
    <dgm:pt modelId="{5735FE4C-DC19-4AE0-B1FE-2EEA17488F2C}" type="pres">
      <dgm:prSet presAssocID="{9DF6031C-0FC6-4EFC-ABB8-74C44F56D05B}" presName="parTx" presStyleLbl="revTx" presStyleIdx="0" presStyleCnt="4">
        <dgm:presLayoutVars>
          <dgm:chMax val="0"/>
          <dgm:chPref val="0"/>
        </dgm:presLayoutVars>
      </dgm:prSet>
      <dgm:spPr/>
    </dgm:pt>
    <dgm:pt modelId="{9A25EF8C-78E5-4D26-A80D-CD24C6242DE9}" type="pres">
      <dgm:prSet presAssocID="{144E9D00-AA01-4D16-BEFC-D70DAC596A30}" presName="sibTrans" presStyleCnt="0"/>
      <dgm:spPr/>
    </dgm:pt>
    <dgm:pt modelId="{8639820D-0137-4F0C-9B40-001C52BA9836}" type="pres">
      <dgm:prSet presAssocID="{F9038BFA-0BA4-4317-8DA9-872B15AD12AE}" presName="compNode" presStyleCnt="0"/>
      <dgm:spPr/>
    </dgm:pt>
    <dgm:pt modelId="{48671A8C-A6F8-4328-99D6-7CC485264285}" type="pres">
      <dgm:prSet presAssocID="{F9038BFA-0BA4-4317-8DA9-872B15AD12AE}" presName="bgRect" presStyleLbl="bgShp" presStyleIdx="1" presStyleCnt="4"/>
      <dgm:spPr/>
    </dgm:pt>
    <dgm:pt modelId="{6B9FC6D7-8D19-4839-9371-08B51BFB5347}" type="pres">
      <dgm:prSet presAssocID="{F9038BFA-0BA4-4317-8DA9-872B15AD12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agramma di flusso"/>
        </a:ext>
      </dgm:extLst>
    </dgm:pt>
    <dgm:pt modelId="{7C2B5EB2-5EF9-44BD-9892-B64ADC964D3A}" type="pres">
      <dgm:prSet presAssocID="{F9038BFA-0BA4-4317-8DA9-872B15AD12AE}" presName="spaceRect" presStyleCnt="0"/>
      <dgm:spPr/>
    </dgm:pt>
    <dgm:pt modelId="{2BE0B32B-D15C-4704-A723-B4143433393A}" type="pres">
      <dgm:prSet presAssocID="{F9038BFA-0BA4-4317-8DA9-872B15AD12AE}" presName="parTx" presStyleLbl="revTx" presStyleIdx="1" presStyleCnt="4">
        <dgm:presLayoutVars>
          <dgm:chMax val="0"/>
          <dgm:chPref val="0"/>
        </dgm:presLayoutVars>
      </dgm:prSet>
      <dgm:spPr/>
    </dgm:pt>
    <dgm:pt modelId="{9B9D3C4A-0FBC-4140-8772-28340736E1F1}" type="pres">
      <dgm:prSet presAssocID="{469C15DB-F9C5-4C66-96B9-E7AF6D964F87}" presName="sibTrans" presStyleCnt="0"/>
      <dgm:spPr/>
    </dgm:pt>
    <dgm:pt modelId="{3AEA552E-9565-4A6C-9745-29EB56932407}" type="pres">
      <dgm:prSet presAssocID="{9352E24F-E8E0-4F1E-9E3A-812D7A045E1B}" presName="compNode" presStyleCnt="0"/>
      <dgm:spPr/>
    </dgm:pt>
    <dgm:pt modelId="{DED452C1-7A76-42A2-97E0-BB2C9A79EA36}" type="pres">
      <dgm:prSet presAssocID="{9352E24F-E8E0-4F1E-9E3A-812D7A045E1B}" presName="bgRect" presStyleLbl="bgShp" presStyleIdx="2" presStyleCnt="4"/>
      <dgm:spPr/>
    </dgm:pt>
    <dgm:pt modelId="{68CAFF69-C814-40B4-B0B9-CC38BAF043FB}" type="pres">
      <dgm:prSet presAssocID="{9352E24F-E8E0-4F1E-9E3A-812D7A045E1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gno di spunta"/>
        </a:ext>
      </dgm:extLst>
    </dgm:pt>
    <dgm:pt modelId="{064BE64C-2D7B-4D31-B6E3-CA612B0FD022}" type="pres">
      <dgm:prSet presAssocID="{9352E24F-E8E0-4F1E-9E3A-812D7A045E1B}" presName="spaceRect" presStyleCnt="0"/>
      <dgm:spPr/>
    </dgm:pt>
    <dgm:pt modelId="{749EE639-03C5-4A9E-929C-94D257E34DB4}" type="pres">
      <dgm:prSet presAssocID="{9352E24F-E8E0-4F1E-9E3A-812D7A045E1B}" presName="parTx" presStyleLbl="revTx" presStyleIdx="2" presStyleCnt="4">
        <dgm:presLayoutVars>
          <dgm:chMax val="0"/>
          <dgm:chPref val="0"/>
        </dgm:presLayoutVars>
      </dgm:prSet>
      <dgm:spPr/>
    </dgm:pt>
    <dgm:pt modelId="{7B2512F8-245A-48FD-AD23-C6D0D7F1282A}" type="pres">
      <dgm:prSet presAssocID="{822F2571-A02E-4C30-B438-6F3A54091083}" presName="sibTrans" presStyleCnt="0"/>
      <dgm:spPr/>
    </dgm:pt>
    <dgm:pt modelId="{A7A8D51F-C8FB-4960-A91F-88713B2581EF}" type="pres">
      <dgm:prSet presAssocID="{FC4DFEDF-DB4A-476F-94C3-58718276C625}" presName="compNode" presStyleCnt="0"/>
      <dgm:spPr/>
    </dgm:pt>
    <dgm:pt modelId="{1219107D-9FDD-4200-BA73-1E34F2DD6125}" type="pres">
      <dgm:prSet presAssocID="{FC4DFEDF-DB4A-476F-94C3-58718276C625}" presName="bgRect" presStyleLbl="bgShp" presStyleIdx="3" presStyleCnt="4"/>
      <dgm:spPr/>
    </dgm:pt>
    <dgm:pt modelId="{9DC72B7C-1194-47CE-985D-5BCBA0D8752F}" type="pres">
      <dgm:prSet presAssocID="{FC4DFEDF-DB4A-476F-94C3-58718276C6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uppo"/>
        </a:ext>
      </dgm:extLst>
    </dgm:pt>
    <dgm:pt modelId="{03928E2C-A970-4A47-B575-257C672C9267}" type="pres">
      <dgm:prSet presAssocID="{FC4DFEDF-DB4A-476F-94C3-58718276C625}" presName="spaceRect" presStyleCnt="0"/>
      <dgm:spPr/>
    </dgm:pt>
    <dgm:pt modelId="{3AFFEF42-98BD-4380-BABE-28C6A90A82F1}" type="pres">
      <dgm:prSet presAssocID="{FC4DFEDF-DB4A-476F-94C3-58718276C625}" presName="parTx" presStyleLbl="revTx" presStyleIdx="3" presStyleCnt="4">
        <dgm:presLayoutVars>
          <dgm:chMax val="0"/>
          <dgm:chPref val="0"/>
        </dgm:presLayoutVars>
      </dgm:prSet>
      <dgm:spPr/>
    </dgm:pt>
  </dgm:ptLst>
  <dgm:cxnLst>
    <dgm:cxn modelId="{8408D524-56FE-4074-A889-E3C0096676AC}" type="presOf" srcId="{FC4DFEDF-DB4A-476F-94C3-58718276C625}" destId="{3AFFEF42-98BD-4380-BABE-28C6A90A82F1}" srcOrd="0" destOrd="0" presId="urn:microsoft.com/office/officeart/2018/2/layout/IconVerticalSolidList"/>
    <dgm:cxn modelId="{43E74B2A-3B2A-481A-9757-E69070F6957C}" type="presOf" srcId="{B633A3E5-5172-47B7-BB0E-D9E2A6B45D17}" destId="{A4378C57-A7F4-4E48-862B-0A9692F81EF0}" srcOrd="0" destOrd="0" presId="urn:microsoft.com/office/officeart/2018/2/layout/IconVerticalSolidList"/>
    <dgm:cxn modelId="{9CAD582A-0A91-4B5A-A63D-8246742B0F47}" srcId="{B633A3E5-5172-47B7-BB0E-D9E2A6B45D17}" destId="{9DF6031C-0FC6-4EFC-ABB8-74C44F56D05B}" srcOrd="0" destOrd="0" parTransId="{5905363F-DA10-4A80-AB7A-DD0C36859336}" sibTransId="{144E9D00-AA01-4D16-BEFC-D70DAC596A30}"/>
    <dgm:cxn modelId="{C2BD832C-C5A2-408F-A38E-4EA1AAB1D72E}" srcId="{B633A3E5-5172-47B7-BB0E-D9E2A6B45D17}" destId="{F9038BFA-0BA4-4317-8DA9-872B15AD12AE}" srcOrd="1" destOrd="0" parTransId="{49A2D739-F0D2-43C0-9BDC-F55D6FF8BF18}" sibTransId="{469C15DB-F9C5-4C66-96B9-E7AF6D964F87}"/>
    <dgm:cxn modelId="{A8B51430-4846-4660-8958-D1172F066C8A}" type="presOf" srcId="{F9038BFA-0BA4-4317-8DA9-872B15AD12AE}" destId="{2BE0B32B-D15C-4704-A723-B4143433393A}" srcOrd="0" destOrd="0" presId="urn:microsoft.com/office/officeart/2018/2/layout/IconVerticalSolidList"/>
    <dgm:cxn modelId="{44F6B233-7FCB-42B0-968D-B444F38F29B2}" type="presOf" srcId="{9DF6031C-0FC6-4EFC-ABB8-74C44F56D05B}" destId="{5735FE4C-DC19-4AE0-B1FE-2EEA17488F2C}" srcOrd="0" destOrd="0" presId="urn:microsoft.com/office/officeart/2018/2/layout/IconVerticalSolidList"/>
    <dgm:cxn modelId="{B5626E42-6EDA-4044-B931-531BA9CF38EE}" type="presOf" srcId="{9352E24F-E8E0-4F1E-9E3A-812D7A045E1B}" destId="{749EE639-03C5-4A9E-929C-94D257E34DB4}" srcOrd="0" destOrd="0" presId="urn:microsoft.com/office/officeart/2018/2/layout/IconVerticalSolidList"/>
    <dgm:cxn modelId="{805E2376-7B97-4DB3-8755-F0BA94F4A1EE}" srcId="{B633A3E5-5172-47B7-BB0E-D9E2A6B45D17}" destId="{FC4DFEDF-DB4A-476F-94C3-58718276C625}" srcOrd="3" destOrd="0" parTransId="{63FF103C-7399-4C30-9104-36F1B6D0C85A}" sibTransId="{2D792B6D-F055-4889-A597-E7329100818C}"/>
    <dgm:cxn modelId="{13B3EDEA-C4A2-4C7C-8C10-65931AFA39C1}" srcId="{B633A3E5-5172-47B7-BB0E-D9E2A6B45D17}" destId="{9352E24F-E8E0-4F1E-9E3A-812D7A045E1B}" srcOrd="2" destOrd="0" parTransId="{9FBD1AD5-82E7-4BA6-9C4D-53C0145A7829}" sibTransId="{822F2571-A02E-4C30-B438-6F3A54091083}"/>
    <dgm:cxn modelId="{2CC7AC84-9606-496C-8377-F8D91034AA12}" type="presParOf" srcId="{A4378C57-A7F4-4E48-862B-0A9692F81EF0}" destId="{E2429CF6-40BB-44E1-A519-A8C2F9910175}" srcOrd="0" destOrd="0" presId="urn:microsoft.com/office/officeart/2018/2/layout/IconVerticalSolidList"/>
    <dgm:cxn modelId="{292C519F-B988-4E99-BB3F-B80E83107854}" type="presParOf" srcId="{E2429CF6-40BB-44E1-A519-A8C2F9910175}" destId="{30367D6D-D076-4173-B074-7F482BEC5D7A}" srcOrd="0" destOrd="0" presId="urn:microsoft.com/office/officeart/2018/2/layout/IconVerticalSolidList"/>
    <dgm:cxn modelId="{8B8FA45E-0C5B-4C1D-8EBD-C0DF1E1127BD}" type="presParOf" srcId="{E2429CF6-40BB-44E1-A519-A8C2F9910175}" destId="{C28BEB1A-EC4F-443A-BE24-4DA6191CFBF1}" srcOrd="1" destOrd="0" presId="urn:microsoft.com/office/officeart/2018/2/layout/IconVerticalSolidList"/>
    <dgm:cxn modelId="{148BD6E1-8DE4-4461-824B-81BA7ACCCFE0}" type="presParOf" srcId="{E2429CF6-40BB-44E1-A519-A8C2F9910175}" destId="{07ED1178-4CDC-4415-953B-DC11107225EE}" srcOrd="2" destOrd="0" presId="urn:microsoft.com/office/officeart/2018/2/layout/IconVerticalSolidList"/>
    <dgm:cxn modelId="{A6345E59-0EFA-4A4E-84C0-A4BF4FB7B50E}" type="presParOf" srcId="{E2429CF6-40BB-44E1-A519-A8C2F9910175}" destId="{5735FE4C-DC19-4AE0-B1FE-2EEA17488F2C}" srcOrd="3" destOrd="0" presId="urn:microsoft.com/office/officeart/2018/2/layout/IconVerticalSolidList"/>
    <dgm:cxn modelId="{FC359116-762C-4947-ADCC-4A4D410BC0F7}" type="presParOf" srcId="{A4378C57-A7F4-4E48-862B-0A9692F81EF0}" destId="{9A25EF8C-78E5-4D26-A80D-CD24C6242DE9}" srcOrd="1" destOrd="0" presId="urn:microsoft.com/office/officeart/2018/2/layout/IconVerticalSolidList"/>
    <dgm:cxn modelId="{561E5E53-E987-4D32-ABDF-704082C4770D}" type="presParOf" srcId="{A4378C57-A7F4-4E48-862B-0A9692F81EF0}" destId="{8639820D-0137-4F0C-9B40-001C52BA9836}" srcOrd="2" destOrd="0" presId="urn:microsoft.com/office/officeart/2018/2/layout/IconVerticalSolidList"/>
    <dgm:cxn modelId="{5621B297-D4EF-4DFE-A13F-5C113AF3DE80}" type="presParOf" srcId="{8639820D-0137-4F0C-9B40-001C52BA9836}" destId="{48671A8C-A6F8-4328-99D6-7CC485264285}" srcOrd="0" destOrd="0" presId="urn:microsoft.com/office/officeart/2018/2/layout/IconVerticalSolidList"/>
    <dgm:cxn modelId="{3C4AE119-F420-45AA-BC82-B060B3F9F32E}" type="presParOf" srcId="{8639820D-0137-4F0C-9B40-001C52BA9836}" destId="{6B9FC6D7-8D19-4839-9371-08B51BFB5347}" srcOrd="1" destOrd="0" presId="urn:microsoft.com/office/officeart/2018/2/layout/IconVerticalSolidList"/>
    <dgm:cxn modelId="{0C14F70F-7728-4630-A5D8-1F3FC0EA1FFD}" type="presParOf" srcId="{8639820D-0137-4F0C-9B40-001C52BA9836}" destId="{7C2B5EB2-5EF9-44BD-9892-B64ADC964D3A}" srcOrd="2" destOrd="0" presId="urn:microsoft.com/office/officeart/2018/2/layout/IconVerticalSolidList"/>
    <dgm:cxn modelId="{7BF30F49-0405-4DE5-A610-ECED9C99B2F8}" type="presParOf" srcId="{8639820D-0137-4F0C-9B40-001C52BA9836}" destId="{2BE0B32B-D15C-4704-A723-B4143433393A}" srcOrd="3" destOrd="0" presId="urn:microsoft.com/office/officeart/2018/2/layout/IconVerticalSolidList"/>
    <dgm:cxn modelId="{7C686063-23D7-4DB6-BAC3-DBF6D5DD0B9C}" type="presParOf" srcId="{A4378C57-A7F4-4E48-862B-0A9692F81EF0}" destId="{9B9D3C4A-0FBC-4140-8772-28340736E1F1}" srcOrd="3" destOrd="0" presId="urn:microsoft.com/office/officeart/2018/2/layout/IconVerticalSolidList"/>
    <dgm:cxn modelId="{DF54A6CC-AC34-49F1-852C-CC87412A59E9}" type="presParOf" srcId="{A4378C57-A7F4-4E48-862B-0A9692F81EF0}" destId="{3AEA552E-9565-4A6C-9745-29EB56932407}" srcOrd="4" destOrd="0" presId="urn:microsoft.com/office/officeart/2018/2/layout/IconVerticalSolidList"/>
    <dgm:cxn modelId="{149FCA56-1D9E-427A-AD6A-CE060DBCDCB2}" type="presParOf" srcId="{3AEA552E-9565-4A6C-9745-29EB56932407}" destId="{DED452C1-7A76-42A2-97E0-BB2C9A79EA36}" srcOrd="0" destOrd="0" presId="urn:microsoft.com/office/officeart/2018/2/layout/IconVerticalSolidList"/>
    <dgm:cxn modelId="{E91DD8B3-CFD6-4429-95DF-A044BACDE68C}" type="presParOf" srcId="{3AEA552E-9565-4A6C-9745-29EB56932407}" destId="{68CAFF69-C814-40B4-B0B9-CC38BAF043FB}" srcOrd="1" destOrd="0" presId="urn:microsoft.com/office/officeart/2018/2/layout/IconVerticalSolidList"/>
    <dgm:cxn modelId="{2F6AAE73-A160-4CBF-8B17-AAFA3921CD81}" type="presParOf" srcId="{3AEA552E-9565-4A6C-9745-29EB56932407}" destId="{064BE64C-2D7B-4D31-B6E3-CA612B0FD022}" srcOrd="2" destOrd="0" presId="urn:microsoft.com/office/officeart/2018/2/layout/IconVerticalSolidList"/>
    <dgm:cxn modelId="{AA7CF5D5-D4D4-444C-BE95-BA0D7D8974B6}" type="presParOf" srcId="{3AEA552E-9565-4A6C-9745-29EB56932407}" destId="{749EE639-03C5-4A9E-929C-94D257E34DB4}" srcOrd="3" destOrd="0" presId="urn:microsoft.com/office/officeart/2018/2/layout/IconVerticalSolidList"/>
    <dgm:cxn modelId="{2CEDDECC-C974-4104-BABE-EAA5D43432BC}" type="presParOf" srcId="{A4378C57-A7F4-4E48-862B-0A9692F81EF0}" destId="{7B2512F8-245A-48FD-AD23-C6D0D7F1282A}" srcOrd="5" destOrd="0" presId="urn:microsoft.com/office/officeart/2018/2/layout/IconVerticalSolidList"/>
    <dgm:cxn modelId="{C79B8302-9FF8-41B5-BB2F-777D1F378A29}" type="presParOf" srcId="{A4378C57-A7F4-4E48-862B-0A9692F81EF0}" destId="{A7A8D51F-C8FB-4960-A91F-88713B2581EF}" srcOrd="6" destOrd="0" presId="urn:microsoft.com/office/officeart/2018/2/layout/IconVerticalSolidList"/>
    <dgm:cxn modelId="{7D179722-B25F-425E-ADCF-FFFE47626277}" type="presParOf" srcId="{A7A8D51F-C8FB-4960-A91F-88713B2581EF}" destId="{1219107D-9FDD-4200-BA73-1E34F2DD6125}" srcOrd="0" destOrd="0" presId="urn:microsoft.com/office/officeart/2018/2/layout/IconVerticalSolidList"/>
    <dgm:cxn modelId="{8CD54795-A25E-4303-835A-F7B0C949FDB7}" type="presParOf" srcId="{A7A8D51F-C8FB-4960-A91F-88713B2581EF}" destId="{9DC72B7C-1194-47CE-985D-5BCBA0D8752F}" srcOrd="1" destOrd="0" presId="urn:microsoft.com/office/officeart/2018/2/layout/IconVerticalSolidList"/>
    <dgm:cxn modelId="{4E123312-94BF-44E7-8859-A397BD4A6CDB}" type="presParOf" srcId="{A7A8D51F-C8FB-4960-A91F-88713B2581EF}" destId="{03928E2C-A970-4A47-B575-257C672C9267}" srcOrd="2" destOrd="0" presId="urn:microsoft.com/office/officeart/2018/2/layout/IconVerticalSolidList"/>
    <dgm:cxn modelId="{26801A29-992D-4020-A706-691EAA20AC5A}" type="presParOf" srcId="{A7A8D51F-C8FB-4960-A91F-88713B2581EF}" destId="{3AFFEF42-98BD-4380-BABE-28C6A90A82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A5D34-0B95-432F-9B05-53726DA4FBE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050D457-C669-48E4-A36B-EECC28BD27E2}">
      <dgm:prSet/>
      <dgm:spPr/>
      <dgm:t>
        <a:bodyPr/>
        <a:lstStyle/>
        <a:p>
          <a:r>
            <a:rPr lang="it-IT" b="1"/>
            <a:t>la facoltatività, piuttosto che la doverosità</a:t>
          </a:r>
          <a:r>
            <a:rPr lang="it-IT"/>
            <a:t>, per le regioni destinatarie della devoluzione, del concorso agli obiettivi di finanza pubblica, con conseguente indebolimento </a:t>
          </a:r>
          <a:r>
            <a:rPr lang="it-IT" b="1"/>
            <a:t>dei vincoli di solidarietà e unità della Repubblica</a:t>
          </a:r>
          <a:r>
            <a:rPr lang="it-IT"/>
            <a:t>;</a:t>
          </a:r>
          <a:endParaRPr lang="en-US"/>
        </a:p>
      </dgm:t>
    </dgm:pt>
    <dgm:pt modelId="{F25640E9-A491-4761-87E4-1633D00C446E}" type="parTrans" cxnId="{C07AB492-766E-4726-A57A-0CF9300B0E1B}">
      <dgm:prSet/>
      <dgm:spPr/>
      <dgm:t>
        <a:bodyPr/>
        <a:lstStyle/>
        <a:p>
          <a:endParaRPr lang="en-US"/>
        </a:p>
      </dgm:t>
    </dgm:pt>
    <dgm:pt modelId="{E73B18B8-C8A5-42AB-A7BC-BE4832B578EF}" type="sibTrans" cxnId="{C07AB492-766E-4726-A57A-0CF9300B0E1B}">
      <dgm:prSet/>
      <dgm:spPr/>
      <dgm:t>
        <a:bodyPr/>
        <a:lstStyle/>
        <a:p>
          <a:endParaRPr lang="en-US"/>
        </a:p>
      </dgm:t>
    </dgm:pt>
    <dgm:pt modelId="{0EBD3D1E-392D-4180-944F-DCDF309491D0}">
      <dgm:prSet/>
      <dgm:spPr/>
      <dgm:t>
        <a:bodyPr/>
        <a:lstStyle/>
        <a:p>
          <a:r>
            <a:rPr lang="it-IT"/>
            <a:t>- l’estensione della legge 86 del 2024 (la legge Calderoli), e dunque dell’articolo 116, terzo comma, della Costituzione, alle regioni a statuto speciale, che invece, per </a:t>
          </a:r>
          <a:r>
            <a:rPr lang="it-IT" b="1"/>
            <a:t>ottenere maggiori forme di autonomia, possono ricorrere alle procedure previste dai loro statuti speciali.</a:t>
          </a:r>
          <a:endParaRPr lang="en-US"/>
        </a:p>
      </dgm:t>
    </dgm:pt>
    <dgm:pt modelId="{6264BD41-2627-4569-9EA0-1143CA4A48C8}" type="parTrans" cxnId="{4DA0CE51-27FB-42FD-9A23-0ECED789D199}">
      <dgm:prSet/>
      <dgm:spPr/>
      <dgm:t>
        <a:bodyPr/>
        <a:lstStyle/>
        <a:p>
          <a:endParaRPr lang="en-US"/>
        </a:p>
      </dgm:t>
    </dgm:pt>
    <dgm:pt modelId="{27B3C95B-616F-41D5-B9E4-7083975384CD}" type="sibTrans" cxnId="{4DA0CE51-27FB-42FD-9A23-0ECED789D199}">
      <dgm:prSet/>
      <dgm:spPr/>
      <dgm:t>
        <a:bodyPr/>
        <a:lstStyle/>
        <a:p>
          <a:endParaRPr lang="en-US"/>
        </a:p>
      </dgm:t>
    </dgm:pt>
    <dgm:pt modelId="{6521DAD9-0EB9-410F-934A-7F22F2B1B89F}" type="pres">
      <dgm:prSet presAssocID="{847A5D34-0B95-432F-9B05-53726DA4FBE9}" presName="vert0" presStyleCnt="0">
        <dgm:presLayoutVars>
          <dgm:dir/>
          <dgm:animOne val="branch"/>
          <dgm:animLvl val="lvl"/>
        </dgm:presLayoutVars>
      </dgm:prSet>
      <dgm:spPr/>
    </dgm:pt>
    <dgm:pt modelId="{B0C750C5-9AB3-42CD-9825-3240C2A66275}" type="pres">
      <dgm:prSet presAssocID="{D050D457-C669-48E4-A36B-EECC28BD27E2}" presName="thickLine" presStyleLbl="alignNode1" presStyleIdx="0" presStyleCnt="2"/>
      <dgm:spPr/>
    </dgm:pt>
    <dgm:pt modelId="{EC817734-76B5-4997-B4D3-82792BE1CA20}" type="pres">
      <dgm:prSet presAssocID="{D050D457-C669-48E4-A36B-EECC28BD27E2}" presName="horz1" presStyleCnt="0"/>
      <dgm:spPr/>
    </dgm:pt>
    <dgm:pt modelId="{41C7C84A-C4EE-499C-8F19-4BECD8CCC1BA}" type="pres">
      <dgm:prSet presAssocID="{D050D457-C669-48E4-A36B-EECC28BD27E2}" presName="tx1" presStyleLbl="revTx" presStyleIdx="0" presStyleCnt="2"/>
      <dgm:spPr/>
    </dgm:pt>
    <dgm:pt modelId="{21CBC685-55D7-4D64-8319-9140E409458B}" type="pres">
      <dgm:prSet presAssocID="{D050D457-C669-48E4-A36B-EECC28BD27E2}" presName="vert1" presStyleCnt="0"/>
      <dgm:spPr/>
    </dgm:pt>
    <dgm:pt modelId="{4A47C4C2-AF71-4770-AC93-69F418004F78}" type="pres">
      <dgm:prSet presAssocID="{0EBD3D1E-392D-4180-944F-DCDF309491D0}" presName="thickLine" presStyleLbl="alignNode1" presStyleIdx="1" presStyleCnt="2"/>
      <dgm:spPr/>
    </dgm:pt>
    <dgm:pt modelId="{60698A91-4CB9-4E48-8CAB-8FD972E2242C}" type="pres">
      <dgm:prSet presAssocID="{0EBD3D1E-392D-4180-944F-DCDF309491D0}" presName="horz1" presStyleCnt="0"/>
      <dgm:spPr/>
    </dgm:pt>
    <dgm:pt modelId="{76B6D429-E816-44FC-912C-55A9A06CCEA8}" type="pres">
      <dgm:prSet presAssocID="{0EBD3D1E-392D-4180-944F-DCDF309491D0}" presName="tx1" presStyleLbl="revTx" presStyleIdx="1" presStyleCnt="2"/>
      <dgm:spPr/>
    </dgm:pt>
    <dgm:pt modelId="{3D9188B1-71DF-4640-A63F-C9B803AA11D4}" type="pres">
      <dgm:prSet presAssocID="{0EBD3D1E-392D-4180-944F-DCDF309491D0}" presName="vert1" presStyleCnt="0"/>
      <dgm:spPr/>
    </dgm:pt>
  </dgm:ptLst>
  <dgm:cxnLst>
    <dgm:cxn modelId="{C92C8906-50A1-4B0A-9330-E917787049FB}" type="presOf" srcId="{847A5D34-0B95-432F-9B05-53726DA4FBE9}" destId="{6521DAD9-0EB9-410F-934A-7F22F2B1B89F}" srcOrd="0" destOrd="0" presId="urn:microsoft.com/office/officeart/2008/layout/LinedList"/>
    <dgm:cxn modelId="{E112A712-EC74-4B94-A416-37836A92A62E}" type="presOf" srcId="{0EBD3D1E-392D-4180-944F-DCDF309491D0}" destId="{76B6D429-E816-44FC-912C-55A9A06CCEA8}" srcOrd="0" destOrd="0" presId="urn:microsoft.com/office/officeart/2008/layout/LinedList"/>
    <dgm:cxn modelId="{4DA0CE51-27FB-42FD-9A23-0ECED789D199}" srcId="{847A5D34-0B95-432F-9B05-53726DA4FBE9}" destId="{0EBD3D1E-392D-4180-944F-DCDF309491D0}" srcOrd="1" destOrd="0" parTransId="{6264BD41-2627-4569-9EA0-1143CA4A48C8}" sibTransId="{27B3C95B-616F-41D5-B9E4-7083975384CD}"/>
    <dgm:cxn modelId="{C07AB492-766E-4726-A57A-0CF9300B0E1B}" srcId="{847A5D34-0B95-432F-9B05-53726DA4FBE9}" destId="{D050D457-C669-48E4-A36B-EECC28BD27E2}" srcOrd="0" destOrd="0" parTransId="{F25640E9-A491-4761-87E4-1633D00C446E}" sibTransId="{E73B18B8-C8A5-42AB-A7BC-BE4832B578EF}"/>
    <dgm:cxn modelId="{1CA4CDFE-E15D-4650-B465-A7E0E9858561}" type="presOf" srcId="{D050D457-C669-48E4-A36B-EECC28BD27E2}" destId="{41C7C84A-C4EE-499C-8F19-4BECD8CCC1BA}" srcOrd="0" destOrd="0" presId="urn:microsoft.com/office/officeart/2008/layout/LinedList"/>
    <dgm:cxn modelId="{9F7F854D-D85F-43DB-A50C-11FEC9E0D9BB}" type="presParOf" srcId="{6521DAD9-0EB9-410F-934A-7F22F2B1B89F}" destId="{B0C750C5-9AB3-42CD-9825-3240C2A66275}" srcOrd="0" destOrd="0" presId="urn:microsoft.com/office/officeart/2008/layout/LinedList"/>
    <dgm:cxn modelId="{0C71F242-3CDD-4310-B207-86BA22F7E8D9}" type="presParOf" srcId="{6521DAD9-0EB9-410F-934A-7F22F2B1B89F}" destId="{EC817734-76B5-4997-B4D3-82792BE1CA20}" srcOrd="1" destOrd="0" presId="urn:microsoft.com/office/officeart/2008/layout/LinedList"/>
    <dgm:cxn modelId="{8C45EF71-6341-46A6-A5CA-F21C64F47606}" type="presParOf" srcId="{EC817734-76B5-4997-B4D3-82792BE1CA20}" destId="{41C7C84A-C4EE-499C-8F19-4BECD8CCC1BA}" srcOrd="0" destOrd="0" presId="urn:microsoft.com/office/officeart/2008/layout/LinedList"/>
    <dgm:cxn modelId="{A14A7D28-AE6F-449B-85FD-64AFF24607F6}" type="presParOf" srcId="{EC817734-76B5-4997-B4D3-82792BE1CA20}" destId="{21CBC685-55D7-4D64-8319-9140E409458B}" srcOrd="1" destOrd="0" presId="urn:microsoft.com/office/officeart/2008/layout/LinedList"/>
    <dgm:cxn modelId="{F3FDA944-6091-4C2A-BCAE-DFF72043E28E}" type="presParOf" srcId="{6521DAD9-0EB9-410F-934A-7F22F2B1B89F}" destId="{4A47C4C2-AF71-4770-AC93-69F418004F78}" srcOrd="2" destOrd="0" presId="urn:microsoft.com/office/officeart/2008/layout/LinedList"/>
    <dgm:cxn modelId="{F95A05EA-ACE5-4B25-AC88-9A027EBD15E5}" type="presParOf" srcId="{6521DAD9-0EB9-410F-934A-7F22F2B1B89F}" destId="{60698A91-4CB9-4E48-8CAB-8FD972E2242C}" srcOrd="3" destOrd="0" presId="urn:microsoft.com/office/officeart/2008/layout/LinedList"/>
    <dgm:cxn modelId="{15718687-F77B-4BE0-AB76-61EBE497EB12}" type="presParOf" srcId="{60698A91-4CB9-4E48-8CAB-8FD972E2242C}" destId="{76B6D429-E816-44FC-912C-55A9A06CCEA8}" srcOrd="0" destOrd="0" presId="urn:microsoft.com/office/officeart/2008/layout/LinedList"/>
    <dgm:cxn modelId="{CCB8AA47-5AE0-43FA-AD81-0E49747FD1EC}" type="presParOf" srcId="{60698A91-4CB9-4E48-8CAB-8FD972E2242C}" destId="{3D9188B1-71DF-4640-A63F-C9B803AA11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DCBE5-A223-4DA9-AF8F-9C56905C022F}">
      <dsp:nvSpPr>
        <dsp:cNvPr id="0" name=""/>
        <dsp:cNvSpPr/>
      </dsp:nvSpPr>
      <dsp:spPr>
        <a:xfrm>
          <a:off x="0" y="0"/>
          <a:ext cx="3381375" cy="3733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711200">
            <a:lnSpc>
              <a:spcPct val="90000"/>
            </a:lnSpc>
            <a:spcBef>
              <a:spcPct val="0"/>
            </a:spcBef>
            <a:spcAft>
              <a:spcPct val="35000"/>
            </a:spcAft>
            <a:buNone/>
          </a:pPr>
          <a:r>
            <a:rPr lang="it-IT" sz="1600" kern="1200" dirty="0"/>
            <a:t>In passato, infatti, il criterio di riparto delle competenze legislative era </a:t>
          </a:r>
          <a:r>
            <a:rPr lang="it-IT" sz="1600" b="1" kern="1200" dirty="0"/>
            <a:t>di tipo separatista, nel senso che era prevista un’elencazione di quelle regionali e la competenza residuale veniva attribuita allo Stato</a:t>
          </a:r>
          <a:r>
            <a:rPr lang="it-IT" sz="1600" kern="1200" dirty="0"/>
            <a:t>. </a:t>
          </a:r>
          <a:endParaRPr lang="en-US" sz="1600" kern="1200" dirty="0"/>
        </a:p>
      </dsp:txBody>
      <dsp:txXfrm>
        <a:off x="0" y="1418843"/>
        <a:ext cx="3381375" cy="2240279"/>
      </dsp:txXfrm>
    </dsp:sp>
    <dsp:sp modelId="{A91A46DE-F4A5-4A3A-892A-9D95916D5A01}">
      <dsp:nvSpPr>
        <dsp:cNvPr id="0" name=""/>
        <dsp:cNvSpPr/>
      </dsp:nvSpPr>
      <dsp:spPr>
        <a:xfrm>
          <a:off x="1130617" y="373379"/>
          <a:ext cx="1120139" cy="112013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4658" y="537420"/>
        <a:ext cx="792057" cy="792057"/>
      </dsp:txXfrm>
    </dsp:sp>
    <dsp:sp modelId="{C45B2A09-ACB4-4790-97BA-94BD1A8C412B}">
      <dsp:nvSpPr>
        <dsp:cNvPr id="0" name=""/>
        <dsp:cNvSpPr/>
      </dsp:nvSpPr>
      <dsp:spPr>
        <a:xfrm>
          <a:off x="0" y="3733727"/>
          <a:ext cx="338137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AD7ED-14E1-434E-B87A-761DE48DFAAF}">
      <dsp:nvSpPr>
        <dsp:cNvPr id="0" name=""/>
        <dsp:cNvSpPr/>
      </dsp:nvSpPr>
      <dsp:spPr>
        <a:xfrm>
          <a:off x="3719512" y="0"/>
          <a:ext cx="3381375" cy="3733799"/>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711200">
            <a:lnSpc>
              <a:spcPct val="90000"/>
            </a:lnSpc>
            <a:spcBef>
              <a:spcPct val="0"/>
            </a:spcBef>
            <a:spcAft>
              <a:spcPct val="35000"/>
            </a:spcAft>
            <a:buNone/>
          </a:pPr>
          <a:r>
            <a:rPr lang="it-IT" sz="1600" kern="1200" dirty="0"/>
            <a:t>Prima della riforma, infatti,  </a:t>
          </a:r>
          <a:r>
            <a:rPr lang="it-IT" sz="1600" b="1" kern="1200" dirty="0"/>
            <a:t>erano indicate quali fossero le materie in cui le Regioni potevano legiferare</a:t>
          </a:r>
          <a:r>
            <a:rPr lang="it-IT" sz="1600" kern="1200" dirty="0"/>
            <a:t>, comunque nel rispetto sia dei principi di cui alla legge nazionale sia dell’interesse statale e delle altre Regioni. </a:t>
          </a:r>
          <a:endParaRPr lang="en-US" sz="1600" kern="1200" dirty="0"/>
        </a:p>
      </dsp:txBody>
      <dsp:txXfrm>
        <a:off x="3719512" y="1418843"/>
        <a:ext cx="3381375" cy="2240279"/>
      </dsp:txXfrm>
    </dsp:sp>
    <dsp:sp modelId="{AA3F15F0-1482-49B8-B7B7-85ED0977EB1E}">
      <dsp:nvSpPr>
        <dsp:cNvPr id="0" name=""/>
        <dsp:cNvSpPr/>
      </dsp:nvSpPr>
      <dsp:spPr>
        <a:xfrm>
          <a:off x="4850130" y="373379"/>
          <a:ext cx="1120139" cy="1120139"/>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4171" y="537420"/>
        <a:ext cx="792057" cy="792057"/>
      </dsp:txXfrm>
    </dsp:sp>
    <dsp:sp modelId="{DAFB2785-DA13-4319-9588-907B18F78112}">
      <dsp:nvSpPr>
        <dsp:cNvPr id="0" name=""/>
        <dsp:cNvSpPr/>
      </dsp:nvSpPr>
      <dsp:spPr>
        <a:xfrm>
          <a:off x="3719512" y="3733727"/>
          <a:ext cx="338137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D8D63-950B-43EC-966F-8F57D34612CA}">
      <dsp:nvSpPr>
        <dsp:cNvPr id="0" name=""/>
        <dsp:cNvSpPr/>
      </dsp:nvSpPr>
      <dsp:spPr>
        <a:xfrm>
          <a:off x="7439025" y="0"/>
          <a:ext cx="3381375" cy="373379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711200">
            <a:lnSpc>
              <a:spcPct val="90000"/>
            </a:lnSpc>
            <a:spcBef>
              <a:spcPct val="0"/>
            </a:spcBef>
            <a:spcAft>
              <a:spcPct val="35000"/>
            </a:spcAft>
            <a:buNone/>
          </a:pPr>
          <a:r>
            <a:rPr lang="it-IT" sz="1600" kern="1200" dirty="0"/>
            <a:t>Attualmente il criterio di riparto è stato ribaltato </a:t>
          </a:r>
          <a:r>
            <a:rPr lang="it-IT" sz="1600" b="1" kern="1200" dirty="0"/>
            <a:t>e sono indicate tassativamente le materie di competenza esclusiva statale </a:t>
          </a:r>
          <a:r>
            <a:rPr lang="it-IT" sz="1600" kern="1200" dirty="0"/>
            <a:t>e concorrente, mentre quelle che non vi rientrino spettano alla potestà regionale</a:t>
          </a:r>
          <a:endParaRPr lang="en-US" sz="1600" kern="1200" dirty="0"/>
        </a:p>
      </dsp:txBody>
      <dsp:txXfrm>
        <a:off x="7439025" y="1418843"/>
        <a:ext cx="3381375" cy="2240279"/>
      </dsp:txXfrm>
    </dsp:sp>
    <dsp:sp modelId="{0AD61645-B952-41C2-B811-776FBFBA428D}">
      <dsp:nvSpPr>
        <dsp:cNvPr id="0" name=""/>
        <dsp:cNvSpPr/>
      </dsp:nvSpPr>
      <dsp:spPr>
        <a:xfrm>
          <a:off x="8569642" y="373379"/>
          <a:ext cx="1120139" cy="1120139"/>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3683" y="537420"/>
        <a:ext cx="792057" cy="792057"/>
      </dsp:txXfrm>
    </dsp:sp>
    <dsp:sp modelId="{5F9AC0D2-9CBE-4808-9E93-C94D59CE02EF}">
      <dsp:nvSpPr>
        <dsp:cNvPr id="0" name=""/>
        <dsp:cNvSpPr/>
      </dsp:nvSpPr>
      <dsp:spPr>
        <a:xfrm>
          <a:off x="7439025" y="3733727"/>
          <a:ext cx="338137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7D6D-D076-4173-B074-7F482BEC5D7A}">
      <dsp:nvSpPr>
        <dsp:cNvPr id="0" name=""/>
        <dsp:cNvSpPr/>
      </dsp:nvSpPr>
      <dsp:spPr>
        <a:xfrm>
          <a:off x="0" y="3934"/>
          <a:ext cx="10515600" cy="8372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BEB1A-EC4F-443A-BE24-4DA6191CFBF1}">
      <dsp:nvSpPr>
        <dsp:cNvPr id="0" name=""/>
        <dsp:cNvSpPr/>
      </dsp:nvSpPr>
      <dsp:spPr>
        <a:xfrm>
          <a:off x="253261" y="192310"/>
          <a:ext cx="460924" cy="460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35FE4C-DC19-4AE0-B1FE-2EEA17488F2C}">
      <dsp:nvSpPr>
        <dsp:cNvPr id="0" name=""/>
        <dsp:cNvSpPr/>
      </dsp:nvSpPr>
      <dsp:spPr>
        <a:xfrm>
          <a:off x="967447" y="3934"/>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it-IT" sz="1400" kern="1200"/>
            <a:t>L'intesa  di  cui  all'articolo   116,   terzo   comma,   della Costituzione indica la propria durata, </a:t>
          </a:r>
          <a:r>
            <a:rPr lang="it-IT" sz="1400" b="1" kern="1200"/>
            <a:t>comunque non superiore a dieci anni</a:t>
          </a:r>
          <a:r>
            <a:rPr lang="it-IT" sz="1400" kern="1200"/>
            <a:t>.  </a:t>
          </a:r>
          <a:endParaRPr lang="en-US" sz="1400" kern="1200"/>
        </a:p>
      </dsp:txBody>
      <dsp:txXfrm>
        <a:off x="967447" y="3934"/>
        <a:ext cx="9504446" cy="915716"/>
      </dsp:txXfrm>
    </dsp:sp>
    <dsp:sp modelId="{48671A8C-A6F8-4328-99D6-7CC485264285}">
      <dsp:nvSpPr>
        <dsp:cNvPr id="0" name=""/>
        <dsp:cNvSpPr/>
      </dsp:nvSpPr>
      <dsp:spPr>
        <a:xfrm>
          <a:off x="0" y="1148580"/>
          <a:ext cx="10515600" cy="8372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FC6D7-8D19-4839-9371-08B51BFB5347}">
      <dsp:nvSpPr>
        <dsp:cNvPr id="0" name=""/>
        <dsp:cNvSpPr/>
      </dsp:nvSpPr>
      <dsp:spPr>
        <a:xfrm>
          <a:off x="253261" y="1336956"/>
          <a:ext cx="460924" cy="460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E0B32B-D15C-4704-A723-B4143433393A}">
      <dsp:nvSpPr>
        <dsp:cNvPr id="0" name=""/>
        <dsp:cNvSpPr/>
      </dsp:nvSpPr>
      <dsp:spPr>
        <a:xfrm>
          <a:off x="967447" y="1148580"/>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it-IT" sz="1400" kern="1200"/>
            <a:t>Con  le  medesime  modalità  previste  nell'articolo  2,   su iniziativa dello Stato o della Regione interessata, anche sulla  base di atti di indirizzo  adottati  dalle  Camere  secondo  i  rispettivi Regolamenti,  </a:t>
          </a:r>
          <a:r>
            <a:rPr lang="it-IT" sz="1400" b="1" kern="1200"/>
            <a:t>l'intesa  può  essere  modificata</a:t>
          </a:r>
          <a:r>
            <a:rPr lang="it-IT" sz="1400" kern="1200"/>
            <a:t>.  </a:t>
          </a:r>
          <a:endParaRPr lang="en-US" sz="1400" kern="1200"/>
        </a:p>
      </dsp:txBody>
      <dsp:txXfrm>
        <a:off x="967447" y="1148580"/>
        <a:ext cx="9504446" cy="915716"/>
      </dsp:txXfrm>
    </dsp:sp>
    <dsp:sp modelId="{DED452C1-7A76-42A2-97E0-BB2C9A79EA36}">
      <dsp:nvSpPr>
        <dsp:cNvPr id="0" name=""/>
        <dsp:cNvSpPr/>
      </dsp:nvSpPr>
      <dsp:spPr>
        <a:xfrm>
          <a:off x="0" y="2293226"/>
          <a:ext cx="10515600" cy="8372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AFF69-C814-40B4-B0B9-CC38BAF043FB}">
      <dsp:nvSpPr>
        <dsp:cNvPr id="0" name=""/>
        <dsp:cNvSpPr/>
      </dsp:nvSpPr>
      <dsp:spPr>
        <a:xfrm>
          <a:off x="253261" y="2481602"/>
          <a:ext cx="460924" cy="4604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EE639-03C5-4A9E-929C-94D257E34DB4}">
      <dsp:nvSpPr>
        <dsp:cNvPr id="0" name=""/>
        <dsp:cNvSpPr/>
      </dsp:nvSpPr>
      <dsp:spPr>
        <a:xfrm>
          <a:off x="967447" y="2293226"/>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it-IT" sz="1400" kern="1200"/>
            <a:t>L'intesa   prevede inoltre i casi, i tempi e le modalità con cui lo Stato o la  Regione </a:t>
          </a:r>
          <a:r>
            <a:rPr lang="it-IT" sz="1400" b="1" kern="1200"/>
            <a:t>possono chiedere la cessazione della sua efficacia, che è deliberata con legge a maggioranza assoluta  delle  Camere. </a:t>
          </a:r>
          <a:endParaRPr lang="en-US" sz="1400" kern="1200"/>
        </a:p>
      </dsp:txBody>
      <dsp:txXfrm>
        <a:off x="967447" y="2293226"/>
        <a:ext cx="9504446" cy="915716"/>
      </dsp:txXfrm>
    </dsp:sp>
    <dsp:sp modelId="{1219107D-9FDD-4200-BA73-1E34F2DD6125}">
      <dsp:nvSpPr>
        <dsp:cNvPr id="0" name=""/>
        <dsp:cNvSpPr/>
      </dsp:nvSpPr>
      <dsp:spPr>
        <a:xfrm>
          <a:off x="0" y="3437872"/>
          <a:ext cx="10515600" cy="8372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72B7C-1194-47CE-985D-5BCBA0D8752F}">
      <dsp:nvSpPr>
        <dsp:cNvPr id="0" name=""/>
        <dsp:cNvSpPr/>
      </dsp:nvSpPr>
      <dsp:spPr>
        <a:xfrm>
          <a:off x="253508" y="3626248"/>
          <a:ext cx="460924" cy="4604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FEF42-98BD-4380-BABE-28C6A90A82F1}">
      <dsp:nvSpPr>
        <dsp:cNvPr id="0" name=""/>
        <dsp:cNvSpPr/>
      </dsp:nvSpPr>
      <dsp:spPr>
        <a:xfrm>
          <a:off x="967942" y="3437872"/>
          <a:ext cx="945691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it-IT" sz="1400" kern="1200"/>
            <a:t>In  ogni  caso,  lo Stato, qualora ricorrano motivate ragioni a tutela della  coesione  e della solidarietà  sociale,  conseguenti  alla  mancata  osservanza, direttamente imputabile alla Regione sulla base del  monitoraggio  di cui alla presente legge, dell'obbligo di garantire i LEP, </a:t>
          </a:r>
          <a:r>
            <a:rPr lang="it-IT" sz="1400" b="1" kern="1200"/>
            <a:t>dispone  la cessazione integrale o parziale dell'intesa, che  è  deliberata  con legge a maggioranza assoluta delle Camere</a:t>
          </a:r>
          <a:r>
            <a:rPr lang="it-IT" sz="1400" kern="1200"/>
            <a:t>. </a:t>
          </a:r>
          <a:endParaRPr lang="en-US" sz="1400" kern="1200"/>
        </a:p>
      </dsp:txBody>
      <dsp:txXfrm>
        <a:off x="967942" y="3437872"/>
        <a:ext cx="9456913" cy="915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750C5-9AB3-42CD-9825-3240C2A6627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7C84A-C4EE-499C-8F19-4BECD8CCC1BA}">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a:t>la facoltatività, piuttosto che la doverosità</a:t>
          </a:r>
          <a:r>
            <a:rPr lang="it-IT" sz="2700" kern="1200"/>
            <a:t>, per le regioni destinatarie della devoluzione, del concorso agli obiettivi di finanza pubblica, con conseguente indebolimento </a:t>
          </a:r>
          <a:r>
            <a:rPr lang="it-IT" sz="2700" b="1" kern="1200"/>
            <a:t>dei vincoli di solidarietà e unità della Repubblica</a:t>
          </a:r>
          <a:r>
            <a:rPr lang="it-IT" sz="2700" kern="1200"/>
            <a:t>;</a:t>
          </a:r>
          <a:endParaRPr lang="en-US" sz="2700" kern="1200"/>
        </a:p>
      </dsp:txBody>
      <dsp:txXfrm>
        <a:off x="0" y="0"/>
        <a:ext cx="6900512" cy="2768070"/>
      </dsp:txXfrm>
    </dsp:sp>
    <dsp:sp modelId="{4A47C4C2-AF71-4770-AC93-69F418004F7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6D429-E816-44FC-912C-55A9A06CCEA8}">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 l’estensione della legge 86 del 2024 (la legge Calderoli), e dunque dell’articolo 116, terzo comma, della Costituzione, alle regioni a statuto speciale, che invece, per </a:t>
          </a:r>
          <a:r>
            <a:rPr lang="it-IT" sz="2700" b="1" kern="1200"/>
            <a:t>ottenere maggiori forme di autonomia, possono ricorrere alle procedure previste dai loro statuti speciali.</a:t>
          </a:r>
          <a:endParaRPr lang="en-US" sz="2700" kern="1200"/>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01988F-0993-2CF1-5EFB-884B5ECFDA8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8D593CD-5DF9-44B8-1A58-F4FA7B6AD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DD6375D-8058-E3EA-8228-A8E050996037}"/>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5" name="Segnaposto piè di pagina 4">
            <a:extLst>
              <a:ext uri="{FF2B5EF4-FFF2-40B4-BE49-F238E27FC236}">
                <a16:creationId xmlns:a16="http://schemas.microsoft.com/office/drawing/2014/main" id="{0D5531FA-8C69-5938-EED7-D240DE1F4C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0F2C6F-E0EF-0285-01DC-88825998F19B}"/>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8043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8D6B05-B5E2-2093-AD47-31E1C4B22F7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233BDC-D8F8-4385-4B62-64E70B6E3CB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635038-80EA-EF08-899D-8EAA2B6CBF7C}"/>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5" name="Segnaposto piè di pagina 4">
            <a:extLst>
              <a:ext uri="{FF2B5EF4-FFF2-40B4-BE49-F238E27FC236}">
                <a16:creationId xmlns:a16="http://schemas.microsoft.com/office/drawing/2014/main" id="{96B3654C-9F1D-EE83-A54A-477752C9DD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E5AF8C-0CE9-47D0-A6E7-68084D514690}"/>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107711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6219676-3F77-5481-2FB3-59384403824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716071-B08E-CFE5-C496-6563E89BB1E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B38D43-5D71-B90C-0F8A-5A0FBC5FFDBC}"/>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5" name="Segnaposto piè di pagina 4">
            <a:extLst>
              <a:ext uri="{FF2B5EF4-FFF2-40B4-BE49-F238E27FC236}">
                <a16:creationId xmlns:a16="http://schemas.microsoft.com/office/drawing/2014/main" id="{5DCC6CF5-D26B-7EB0-2A53-3B566F3F21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68171C-FEA5-FFA5-63AF-620196833C18}"/>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608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9145B9-51C1-C395-54B5-4238D9909E0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45CCFA-124E-D0A7-307E-B138C00954C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E22EF2D-B174-CD68-2C9E-8C65E19A1AA7}"/>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5" name="Segnaposto piè di pagina 4">
            <a:extLst>
              <a:ext uri="{FF2B5EF4-FFF2-40B4-BE49-F238E27FC236}">
                <a16:creationId xmlns:a16="http://schemas.microsoft.com/office/drawing/2014/main" id="{64031D61-F311-70BF-FB15-FC56FB1AFB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A3F2F8-EB82-8E37-CDA2-C402ACC28C2A}"/>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225947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91DD40-01F1-C48F-88C9-90E48268AD2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BE002F4-B4F0-2B24-FA26-456D1CB875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77A4BD4-79FE-F2AA-4F35-A09DB7A3BE21}"/>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5" name="Segnaposto piè di pagina 4">
            <a:extLst>
              <a:ext uri="{FF2B5EF4-FFF2-40B4-BE49-F238E27FC236}">
                <a16:creationId xmlns:a16="http://schemas.microsoft.com/office/drawing/2014/main" id="{54F04C00-F582-8A56-56A2-21AD9EA3C8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14FA1E-258B-C46B-C672-46330B6A9634}"/>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394714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4FC166-A725-528F-B7C5-792E2B55A49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7E15FB-5664-B7CF-7615-4D63030A761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4F42386-DBA7-0750-4A38-B6E26CB22B0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A337F02-A343-7D96-9274-755B5C4618C7}"/>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6" name="Segnaposto piè di pagina 5">
            <a:extLst>
              <a:ext uri="{FF2B5EF4-FFF2-40B4-BE49-F238E27FC236}">
                <a16:creationId xmlns:a16="http://schemas.microsoft.com/office/drawing/2014/main" id="{0F5964E9-F6C4-ABA1-58F9-33948106E1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86FBEBF-41FD-B7C1-2652-CEF71200155C}"/>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40914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35B3B-0F29-DE48-03E2-8E9FA786819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8C1F16-D5B1-EA79-C9AB-43290A408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B347A2A-1A99-9702-5D6E-97123E8A6E8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5706C6-511C-17A4-94C5-7AA007E1E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7AF1FE1-947C-20B2-FB69-EAC1EE978A8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6DB2A61-8317-1484-8CAA-93206B5E1621}"/>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8" name="Segnaposto piè di pagina 7">
            <a:extLst>
              <a:ext uri="{FF2B5EF4-FFF2-40B4-BE49-F238E27FC236}">
                <a16:creationId xmlns:a16="http://schemas.microsoft.com/office/drawing/2014/main" id="{99F56154-836B-1CAE-72CC-25D50B5D099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28ADED9-FB88-B91E-A605-69D0ABA0D915}"/>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296876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020BFE-865D-8908-A866-54F7E85C7B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C895208-09BD-22C5-CD5E-AAADEDC4AA1A}"/>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4" name="Segnaposto piè di pagina 3">
            <a:extLst>
              <a:ext uri="{FF2B5EF4-FFF2-40B4-BE49-F238E27FC236}">
                <a16:creationId xmlns:a16="http://schemas.microsoft.com/office/drawing/2014/main" id="{6E1D6139-642C-BFCC-15F9-2640627CF59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DF4A729-4DBB-6143-3B67-DB74D021571A}"/>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377648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33E160-ABC7-1D5F-1BC8-5AE172B42DEF}"/>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3" name="Segnaposto piè di pagina 2">
            <a:extLst>
              <a:ext uri="{FF2B5EF4-FFF2-40B4-BE49-F238E27FC236}">
                <a16:creationId xmlns:a16="http://schemas.microsoft.com/office/drawing/2014/main" id="{C6ED23C8-EF83-82AE-E6C6-20BF657ED62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B256333-BE35-0386-D52C-0DE9AC881A0B}"/>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360475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8D6EEA-7E21-8483-15F0-F972B9426AA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2EAC42-F87A-9046-3C56-F866279A1B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ECBA088-8B83-1099-2C80-35508F115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7A89A31-19EE-8130-8701-58385681DE04}"/>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6" name="Segnaposto piè di pagina 5">
            <a:extLst>
              <a:ext uri="{FF2B5EF4-FFF2-40B4-BE49-F238E27FC236}">
                <a16:creationId xmlns:a16="http://schemas.microsoft.com/office/drawing/2014/main" id="{8B3A05BF-908A-421D-C529-1580C4806B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35AC587-0A40-7001-E0BB-BEC1AB33DE87}"/>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138872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C94C22-55FF-8014-3AE1-7F1F4F29C59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DF1BCBD-33F8-EE6B-D3D3-0B4763F0F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C1B64FA-1A50-EFA6-EE2F-0E5EF14CD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158977-4AB2-0A2A-F6B7-B5B422F183F7}"/>
              </a:ext>
            </a:extLst>
          </p:cNvPr>
          <p:cNvSpPr>
            <a:spLocks noGrp="1"/>
          </p:cNvSpPr>
          <p:nvPr>
            <p:ph type="dt" sz="half" idx="10"/>
          </p:nvPr>
        </p:nvSpPr>
        <p:spPr/>
        <p:txBody>
          <a:bodyPr/>
          <a:lstStyle/>
          <a:p>
            <a:fld id="{DAF4AFDB-9046-4969-9802-24022B8F3995}" type="datetimeFigureOut">
              <a:rPr lang="it-IT" smtClean="0"/>
              <a:t>22/11/2024</a:t>
            </a:fld>
            <a:endParaRPr lang="it-IT"/>
          </a:p>
        </p:txBody>
      </p:sp>
      <p:sp>
        <p:nvSpPr>
          <p:cNvPr id="6" name="Segnaposto piè di pagina 5">
            <a:extLst>
              <a:ext uri="{FF2B5EF4-FFF2-40B4-BE49-F238E27FC236}">
                <a16:creationId xmlns:a16="http://schemas.microsoft.com/office/drawing/2014/main" id="{C9FE202D-B56B-E17A-402A-61399FE393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E47366-08B6-B174-2979-EF20EF9C6170}"/>
              </a:ext>
            </a:extLst>
          </p:cNvPr>
          <p:cNvSpPr>
            <a:spLocks noGrp="1"/>
          </p:cNvSpPr>
          <p:nvPr>
            <p:ph type="sldNum" sz="quarter" idx="12"/>
          </p:nvPr>
        </p:nvSpPr>
        <p:spPr/>
        <p:txBody>
          <a:bodyPr/>
          <a:lstStyle/>
          <a:p>
            <a:fld id="{A96BED16-F43C-4B5E-B6AE-8508D11C51A2}" type="slidenum">
              <a:rPr lang="it-IT" smtClean="0"/>
              <a:t>‹N›</a:t>
            </a:fld>
            <a:endParaRPr lang="it-IT"/>
          </a:p>
        </p:txBody>
      </p:sp>
    </p:spTree>
    <p:extLst>
      <p:ext uri="{BB962C8B-B14F-4D97-AF65-F5344CB8AC3E}">
        <p14:creationId xmlns:p14="http://schemas.microsoft.com/office/powerpoint/2010/main" val="380009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884061E-E488-DBDD-6B7E-EA57A45F1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78DC1BE-41A4-371B-E3B1-DE8F83EB9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90E684-6DB3-64CE-7A25-07D1B71666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4AFDB-9046-4969-9802-24022B8F3995}" type="datetimeFigureOut">
              <a:rPr lang="it-IT" smtClean="0"/>
              <a:t>22/11/2024</a:t>
            </a:fld>
            <a:endParaRPr lang="it-IT"/>
          </a:p>
        </p:txBody>
      </p:sp>
      <p:sp>
        <p:nvSpPr>
          <p:cNvPr id="5" name="Segnaposto piè di pagina 4">
            <a:extLst>
              <a:ext uri="{FF2B5EF4-FFF2-40B4-BE49-F238E27FC236}">
                <a16:creationId xmlns:a16="http://schemas.microsoft.com/office/drawing/2014/main" id="{19FB1127-2955-AF71-B861-B089C717B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290B186-E824-8417-C875-BCD849781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BED16-F43C-4B5E-B6AE-8508D11C51A2}" type="slidenum">
              <a:rPr lang="it-IT" smtClean="0"/>
              <a:t>‹N›</a:t>
            </a:fld>
            <a:endParaRPr lang="it-IT"/>
          </a:p>
        </p:txBody>
      </p:sp>
    </p:spTree>
    <p:extLst>
      <p:ext uri="{BB962C8B-B14F-4D97-AF65-F5344CB8AC3E}">
        <p14:creationId xmlns:p14="http://schemas.microsoft.com/office/powerpoint/2010/main" val="38231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DA02759-3323-4BC1-C0C2-8E784888BC86}"/>
              </a:ext>
            </a:extLst>
          </p:cNvPr>
          <p:cNvSpPr>
            <a:spLocks noGrp="1"/>
          </p:cNvSpPr>
          <p:nvPr>
            <p:ph type="title"/>
          </p:nvPr>
        </p:nvSpPr>
        <p:spPr>
          <a:xfrm>
            <a:off x="572493" y="238539"/>
            <a:ext cx="11018520" cy="1434415"/>
          </a:xfrm>
        </p:spPr>
        <p:txBody>
          <a:bodyPr anchor="b">
            <a:normAutofit/>
          </a:bodyPr>
          <a:lstStyle/>
          <a:p>
            <a:r>
              <a:rPr lang="it-IT" sz="5400"/>
              <a:t>Autonomia differenziata vari concetti</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DB8BBC9-D70A-DF24-A559-448383E1F706}"/>
              </a:ext>
            </a:extLst>
          </p:cNvPr>
          <p:cNvSpPr>
            <a:spLocks noGrp="1"/>
          </p:cNvSpPr>
          <p:nvPr>
            <p:ph idx="1"/>
          </p:nvPr>
        </p:nvSpPr>
        <p:spPr>
          <a:xfrm>
            <a:off x="572493" y="2071316"/>
            <a:ext cx="6713552" cy="4119172"/>
          </a:xfrm>
        </p:spPr>
        <p:txBody>
          <a:bodyPr anchor="t">
            <a:normAutofit/>
          </a:bodyPr>
          <a:lstStyle/>
          <a:p>
            <a:r>
              <a:rPr lang="it-IT" sz="2200"/>
              <a:t>federalismo responsabile </a:t>
            </a:r>
          </a:p>
          <a:p>
            <a:r>
              <a:rPr lang="it-IT" sz="2200"/>
              <a:t>centralizzazione delle risorse</a:t>
            </a:r>
          </a:p>
          <a:p>
            <a:r>
              <a:rPr lang="it-IT" sz="2200"/>
              <a:t>Stato arlecchino o omogeneità di funzioni </a:t>
            </a:r>
          </a:p>
          <a:p>
            <a:r>
              <a:rPr lang="it-IT" sz="2200"/>
              <a:t>Funzioni dello Stato e delle regioni</a:t>
            </a:r>
          </a:p>
          <a:p>
            <a:endParaRPr lang="it-IT" sz="2200"/>
          </a:p>
          <a:p>
            <a:pPr marL="0" indent="0">
              <a:buNone/>
            </a:pPr>
            <a:r>
              <a:rPr lang="it-IT" sz="2200"/>
              <a:t>(Arcano - Capacci - Galli, 2024)</a:t>
            </a:r>
          </a:p>
        </p:txBody>
      </p:sp>
      <p:pic>
        <p:nvPicPr>
          <p:cNvPr id="5" name="Immagine 4">
            <a:extLst>
              <a:ext uri="{FF2B5EF4-FFF2-40B4-BE49-F238E27FC236}">
                <a16:creationId xmlns:a16="http://schemas.microsoft.com/office/drawing/2014/main" id="{C81459A4-DDEA-0741-4260-F93EA292EFB1}"/>
              </a:ext>
            </a:extLst>
          </p:cNvPr>
          <p:cNvPicPr>
            <a:picLocks noChangeAspect="1"/>
          </p:cNvPicPr>
          <p:nvPr/>
        </p:nvPicPr>
        <p:blipFill>
          <a:blip r:embed="rId2"/>
          <a:srcRect l="17004" r="18975" b="-1"/>
          <a:stretch/>
        </p:blipFill>
        <p:spPr>
          <a:xfrm>
            <a:off x="7675658" y="2093976"/>
            <a:ext cx="3941064" cy="4096512"/>
          </a:xfrm>
          <a:prstGeom prst="rect">
            <a:avLst/>
          </a:prstGeom>
        </p:spPr>
      </p:pic>
    </p:spTree>
    <p:extLst>
      <p:ext uri="{BB962C8B-B14F-4D97-AF65-F5344CB8AC3E}">
        <p14:creationId xmlns:p14="http://schemas.microsoft.com/office/powerpoint/2010/main" val="170018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A9AB74-35F8-676B-2B9A-5478205465DB}"/>
              </a:ext>
            </a:extLst>
          </p:cNvPr>
          <p:cNvSpPr>
            <a:spLocks noGrp="1"/>
          </p:cNvSpPr>
          <p:nvPr>
            <p:ph type="title"/>
          </p:nvPr>
        </p:nvSpPr>
        <p:spPr/>
        <p:txBody>
          <a:bodyPr/>
          <a:lstStyle/>
          <a:p>
            <a:r>
              <a:rPr lang="it-IT" dirty="0"/>
              <a:t>LEGGE 26 giugno 2024, n. 86</a:t>
            </a:r>
            <a:br>
              <a:rPr lang="it-IT" dirty="0"/>
            </a:br>
            <a:r>
              <a:rPr lang="it-IT" dirty="0"/>
              <a:t>Art. 2: il procedimento</a:t>
            </a:r>
          </a:p>
        </p:txBody>
      </p:sp>
      <p:sp>
        <p:nvSpPr>
          <p:cNvPr id="3" name="Segnaposto contenuto 2">
            <a:extLst>
              <a:ext uri="{FF2B5EF4-FFF2-40B4-BE49-F238E27FC236}">
                <a16:creationId xmlns:a16="http://schemas.microsoft.com/office/drawing/2014/main" id="{C51FAE6C-AB40-CD65-5DFF-B533D1239E26}"/>
              </a:ext>
            </a:extLst>
          </p:cNvPr>
          <p:cNvSpPr>
            <a:spLocks noGrp="1"/>
          </p:cNvSpPr>
          <p:nvPr>
            <p:ph idx="1"/>
          </p:nvPr>
        </p:nvSpPr>
        <p:spPr/>
        <p:txBody>
          <a:bodyPr>
            <a:normAutofit/>
          </a:bodyPr>
          <a:lstStyle/>
          <a:p>
            <a:pPr marL="0" indent="0">
              <a:buNone/>
            </a:pPr>
            <a:r>
              <a:rPr lang="it-IT" dirty="0"/>
              <a:t>L'atto di iniziativa relativo alla richiesta di attribuzione  di ulteriori forme e  condizioni  particolari  di  autonomia,  ai  sensi dell'articolo 116, terzo comma,  della  Costituzione,  </a:t>
            </a:r>
            <a:r>
              <a:rPr lang="it-IT" b="1" dirty="0"/>
              <a:t>è  deliberato dalla Regione, sentiti gli enti locali, secondo  le  modalità  e  le forme  stabilite  nell'ambito  della  propria  autonomia  statutaria.</a:t>
            </a:r>
          </a:p>
        </p:txBody>
      </p:sp>
    </p:spTree>
    <p:extLst>
      <p:ext uri="{BB962C8B-B14F-4D97-AF65-F5344CB8AC3E}">
        <p14:creationId xmlns:p14="http://schemas.microsoft.com/office/powerpoint/2010/main" val="124078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0572E29-4CB9-64DC-648E-2C0949869FEC}"/>
              </a:ext>
            </a:extLst>
          </p:cNvPr>
          <p:cNvSpPr>
            <a:spLocks noGrp="1"/>
          </p:cNvSpPr>
          <p:nvPr>
            <p:ph type="title"/>
          </p:nvPr>
        </p:nvSpPr>
        <p:spPr>
          <a:xfrm>
            <a:off x="572493" y="238539"/>
            <a:ext cx="11018520" cy="1434415"/>
          </a:xfrm>
        </p:spPr>
        <p:txBody>
          <a:bodyPr anchor="b">
            <a:normAutofit/>
          </a:bodyPr>
          <a:lstStyle/>
          <a:p>
            <a:r>
              <a:rPr lang="it-IT" sz="5400"/>
              <a:t>Art. 2:il procedimento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EED190C-AC13-A563-6DC0-2BF781A38AEE}"/>
              </a:ext>
            </a:extLst>
          </p:cNvPr>
          <p:cNvSpPr>
            <a:spLocks noGrp="1"/>
          </p:cNvSpPr>
          <p:nvPr>
            <p:ph idx="1"/>
          </p:nvPr>
        </p:nvSpPr>
        <p:spPr>
          <a:xfrm>
            <a:off x="572493" y="2071316"/>
            <a:ext cx="6713552" cy="4119172"/>
          </a:xfrm>
        </p:spPr>
        <p:txBody>
          <a:bodyPr anchor="t">
            <a:normAutofit/>
          </a:bodyPr>
          <a:lstStyle/>
          <a:p>
            <a:r>
              <a:rPr lang="it-IT" sz="2200" dirty="0"/>
              <a:t>L'atto è trasmesso al </a:t>
            </a:r>
            <a:r>
              <a:rPr lang="it-IT" sz="2200" b="1" dirty="0"/>
              <a:t>Presidente del Consiglio  dei  ministri  e  al Ministro per gli affari regionali e le autonomie che, acquisita entro sessanta giorni la valutazione dei Ministri competenti per materia  e del  Ministro  dell'economia  e  delle   finanze</a:t>
            </a:r>
            <a:r>
              <a:rPr lang="it-IT" sz="2200" dirty="0"/>
              <a:t>,   anche   ai   fini dell'individuazione delle necessarie risorse finanziarie da assegnare ai sensi dell'articolo 14 della legge 5 maggio 2009, n. 42, avvia  il negoziato  con  la  Regione  richiedente  ai  fini  dell'approvazione dell'intesa di cui al presente articolo.</a:t>
            </a:r>
          </a:p>
          <a:p>
            <a:endParaRPr lang="it-IT" sz="2200" dirty="0"/>
          </a:p>
        </p:txBody>
      </p:sp>
      <p:pic>
        <p:nvPicPr>
          <p:cNvPr id="4" name="Immagine 3">
            <a:extLst>
              <a:ext uri="{FF2B5EF4-FFF2-40B4-BE49-F238E27FC236}">
                <a16:creationId xmlns:a16="http://schemas.microsoft.com/office/drawing/2014/main" id="{435CF592-4FED-E693-A81B-D2DA9FBA7E0E}"/>
              </a:ext>
            </a:extLst>
          </p:cNvPr>
          <p:cNvPicPr>
            <a:picLocks noChangeAspect="1"/>
          </p:cNvPicPr>
          <p:nvPr/>
        </p:nvPicPr>
        <p:blipFill>
          <a:blip r:embed="rId2"/>
          <a:srcRect l="24798" r="27099" b="-1"/>
          <a:stretch/>
        </p:blipFill>
        <p:spPr>
          <a:xfrm>
            <a:off x="7675658" y="2093976"/>
            <a:ext cx="3941064" cy="4096512"/>
          </a:xfrm>
          <a:prstGeom prst="rect">
            <a:avLst/>
          </a:prstGeom>
        </p:spPr>
      </p:pic>
    </p:spTree>
    <p:extLst>
      <p:ext uri="{BB962C8B-B14F-4D97-AF65-F5344CB8AC3E}">
        <p14:creationId xmlns:p14="http://schemas.microsoft.com/office/powerpoint/2010/main" val="179330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07A931-394E-C527-FAD1-292F253B63BC}"/>
              </a:ext>
            </a:extLst>
          </p:cNvPr>
          <p:cNvSpPr>
            <a:spLocks noGrp="1"/>
          </p:cNvSpPr>
          <p:nvPr>
            <p:ph type="title"/>
          </p:nvPr>
        </p:nvSpPr>
        <p:spPr/>
        <p:txBody>
          <a:bodyPr/>
          <a:lstStyle/>
          <a:p>
            <a:r>
              <a:rPr lang="it-IT" dirty="0"/>
              <a:t>Art. 2: il procedimento</a:t>
            </a:r>
          </a:p>
        </p:txBody>
      </p:sp>
      <p:sp>
        <p:nvSpPr>
          <p:cNvPr id="3" name="Segnaposto contenuto 2">
            <a:extLst>
              <a:ext uri="{FF2B5EF4-FFF2-40B4-BE49-F238E27FC236}">
                <a16:creationId xmlns:a16="http://schemas.microsoft.com/office/drawing/2014/main" id="{96C5D26B-0C0B-FE1D-5526-B0B8F53A4F10}"/>
              </a:ext>
            </a:extLst>
          </p:cNvPr>
          <p:cNvSpPr>
            <a:spLocks noGrp="1"/>
          </p:cNvSpPr>
          <p:nvPr>
            <p:ph idx="1"/>
          </p:nvPr>
        </p:nvSpPr>
        <p:spPr/>
        <p:txBody>
          <a:bodyPr>
            <a:normAutofit lnSpcReduction="10000"/>
          </a:bodyPr>
          <a:lstStyle/>
          <a:p>
            <a:r>
              <a:rPr lang="it-IT" dirty="0"/>
              <a:t>Decorso il predetto termine, </a:t>
            </a:r>
            <a:r>
              <a:rPr lang="it-IT" b="1" dirty="0"/>
              <a:t>il Presidente del Consiglio dei ministri o il Ministro per gli affari regionali e  le  autonomie</a:t>
            </a:r>
            <a:r>
              <a:rPr lang="it-IT" dirty="0"/>
              <a:t>  </a:t>
            </a:r>
            <a:r>
              <a:rPr lang="it-IT" b="1" dirty="0"/>
              <a:t>avvia  comunque  il  negoziato </a:t>
            </a:r>
            <a:r>
              <a:rPr lang="it-IT" dirty="0"/>
              <a:t> che,  con riguardo  a  materie  o  ambiti  di  materie  riferibili  ai  livelli essenziali delle prestazioni di cui all'articolo  3,  è  </a:t>
            </a:r>
            <a:r>
              <a:rPr lang="it-IT" b="1" dirty="0"/>
              <a:t>svolto  per ciascuna singola materia o ambito di materia</a:t>
            </a:r>
            <a:r>
              <a:rPr lang="it-IT" dirty="0"/>
              <a:t>. Ai fini dell'avvio  del negoziato, il Presidente del Consiglio dei ministri o il Ministro per gli  affari  regionali  e  le  autonomie  tiene  conto   del   quadro finanziario  della  Regione.  Prima  dell'avvio  del   </a:t>
            </a:r>
            <a:r>
              <a:rPr lang="it-IT" b="1" dirty="0"/>
              <a:t>negoziato   il Presidente del Consiglio dei ministri o il Ministro  per  gli  affari regionali e le autonomie da lui  delegato  informa  le  Camere </a:t>
            </a:r>
            <a:r>
              <a:rPr lang="it-IT" dirty="0"/>
              <a:t> e  la Conferenza permanente per i rapporti tra lo Stato, le  regioni  e  le province autonome di Trento e di Bolzano dell'atto di iniziativa.</a:t>
            </a:r>
          </a:p>
        </p:txBody>
      </p:sp>
    </p:spTree>
    <p:extLst>
      <p:ext uri="{BB962C8B-B14F-4D97-AF65-F5344CB8AC3E}">
        <p14:creationId xmlns:p14="http://schemas.microsoft.com/office/powerpoint/2010/main" val="172194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051B3CA-F705-173F-ACE0-31B7FE9FA2A9}"/>
              </a:ext>
            </a:extLst>
          </p:cNvPr>
          <p:cNvSpPr>
            <a:spLocks noGrp="1"/>
          </p:cNvSpPr>
          <p:nvPr>
            <p:ph type="title"/>
          </p:nvPr>
        </p:nvSpPr>
        <p:spPr>
          <a:xfrm>
            <a:off x="572493" y="238539"/>
            <a:ext cx="11018520" cy="1434415"/>
          </a:xfrm>
        </p:spPr>
        <p:txBody>
          <a:bodyPr anchor="b">
            <a:normAutofit/>
          </a:bodyPr>
          <a:lstStyle/>
          <a:p>
            <a:r>
              <a:rPr lang="it-IT" sz="5400"/>
              <a:t>Art. 2</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9574DC4-FE0C-2DBF-6038-BC4E952B2F3E}"/>
              </a:ext>
            </a:extLst>
          </p:cNvPr>
          <p:cNvSpPr>
            <a:spLocks noGrp="1"/>
          </p:cNvSpPr>
          <p:nvPr>
            <p:ph idx="1"/>
          </p:nvPr>
        </p:nvSpPr>
        <p:spPr>
          <a:xfrm>
            <a:off x="572493" y="2071316"/>
            <a:ext cx="6713552" cy="4119172"/>
          </a:xfrm>
        </p:spPr>
        <p:txBody>
          <a:bodyPr anchor="t">
            <a:normAutofit/>
          </a:bodyPr>
          <a:lstStyle/>
          <a:p>
            <a:pPr marL="0" indent="0">
              <a:buNone/>
            </a:pPr>
            <a:r>
              <a:rPr lang="it-IT" sz="2200" dirty="0"/>
              <a:t>Il Presidente del Consiglio dei ministri, anche su proposta del Ministro per gli affari regionali e le autonomie o dei Ministri competenti per materia, può limitare l'oggetto del negoziato </a:t>
            </a:r>
            <a:r>
              <a:rPr lang="it-IT" sz="2200" b="1" dirty="0"/>
              <a:t>ad  alcune  materie  o ambiti di materie individuati dalla Regione nell'atto di iniziativa</a:t>
            </a:r>
          </a:p>
        </p:txBody>
      </p:sp>
      <p:pic>
        <p:nvPicPr>
          <p:cNvPr id="5" name="Immagine 4">
            <a:extLst>
              <a:ext uri="{FF2B5EF4-FFF2-40B4-BE49-F238E27FC236}">
                <a16:creationId xmlns:a16="http://schemas.microsoft.com/office/drawing/2014/main" id="{2C72745E-79E5-B2B5-865D-EB82D711A10D}"/>
              </a:ext>
            </a:extLst>
          </p:cNvPr>
          <p:cNvPicPr>
            <a:picLocks noChangeAspect="1"/>
          </p:cNvPicPr>
          <p:nvPr/>
        </p:nvPicPr>
        <p:blipFill>
          <a:blip r:embed="rId2"/>
          <a:srcRect l="16611" r="24932" b="2"/>
          <a:stretch/>
        </p:blipFill>
        <p:spPr>
          <a:xfrm>
            <a:off x="7675658" y="2093976"/>
            <a:ext cx="3941064" cy="4096512"/>
          </a:xfrm>
          <a:prstGeom prst="rect">
            <a:avLst/>
          </a:prstGeom>
        </p:spPr>
      </p:pic>
    </p:spTree>
    <p:extLst>
      <p:ext uri="{BB962C8B-B14F-4D97-AF65-F5344CB8AC3E}">
        <p14:creationId xmlns:p14="http://schemas.microsoft.com/office/powerpoint/2010/main" val="350326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B59B03-FAA1-E3A4-B2FD-490BB4718284}"/>
              </a:ext>
            </a:extLst>
          </p:cNvPr>
          <p:cNvSpPr>
            <a:spLocks noGrp="1"/>
          </p:cNvSpPr>
          <p:nvPr>
            <p:ph type="title"/>
          </p:nvPr>
        </p:nvSpPr>
        <p:spPr>
          <a:xfrm>
            <a:off x="572493" y="238539"/>
            <a:ext cx="11018520" cy="1434415"/>
          </a:xfrm>
        </p:spPr>
        <p:txBody>
          <a:bodyPr anchor="b">
            <a:normAutofit/>
          </a:bodyPr>
          <a:lstStyle/>
          <a:p>
            <a:r>
              <a:rPr lang="it-IT" sz="5400"/>
              <a:t>Art.2</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F1B6889-122D-AD89-EE9F-193C545D869B}"/>
              </a:ext>
            </a:extLst>
          </p:cNvPr>
          <p:cNvSpPr>
            <a:spLocks noGrp="1"/>
          </p:cNvSpPr>
          <p:nvPr>
            <p:ph idx="1"/>
          </p:nvPr>
        </p:nvSpPr>
        <p:spPr>
          <a:xfrm>
            <a:off x="572493" y="2071316"/>
            <a:ext cx="6713552" cy="4119172"/>
          </a:xfrm>
        </p:spPr>
        <p:txBody>
          <a:bodyPr anchor="t">
            <a:normAutofit/>
          </a:bodyPr>
          <a:lstStyle/>
          <a:p>
            <a:pPr marL="0" indent="0">
              <a:buNone/>
            </a:pPr>
            <a:r>
              <a:rPr lang="it-IT" sz="2200"/>
              <a:t>Lo schema di intesa preliminare negoziato tra Stato  e  Regione, corredato di una relazione tecnica redatta ai sensi dell'articolo  17 della  legge  31  dicembre  2009,  n.  196,  anche  ai  fini  di  cui all'articolo 9, </a:t>
            </a:r>
            <a:r>
              <a:rPr lang="it-IT" sz="2200" b="1"/>
              <a:t>è approvato dal Consiglio dei ministri, su  proposta del Ministro per gli affari regionali e le autonomie.  Alla  riunione del Consiglio dei  ministri  partecipa  il  Presidente  della  Giunta regionale interessata. </a:t>
            </a:r>
          </a:p>
        </p:txBody>
      </p:sp>
      <p:pic>
        <p:nvPicPr>
          <p:cNvPr id="4" name="Immagine 3">
            <a:extLst>
              <a:ext uri="{FF2B5EF4-FFF2-40B4-BE49-F238E27FC236}">
                <a16:creationId xmlns:a16="http://schemas.microsoft.com/office/drawing/2014/main" id="{C7EBEF74-F5ED-3F8C-A81D-EDC76A0CC99C}"/>
              </a:ext>
            </a:extLst>
          </p:cNvPr>
          <p:cNvPicPr>
            <a:picLocks noChangeAspect="1"/>
          </p:cNvPicPr>
          <p:nvPr/>
        </p:nvPicPr>
        <p:blipFill>
          <a:blip r:embed="rId2"/>
          <a:srcRect l="8042" r="25078" b="-2"/>
          <a:stretch/>
        </p:blipFill>
        <p:spPr>
          <a:xfrm>
            <a:off x="7675658" y="2093976"/>
            <a:ext cx="3941064" cy="4096512"/>
          </a:xfrm>
          <a:prstGeom prst="rect">
            <a:avLst/>
          </a:prstGeom>
        </p:spPr>
      </p:pic>
    </p:spTree>
    <p:extLst>
      <p:ext uri="{BB962C8B-B14F-4D97-AF65-F5344CB8AC3E}">
        <p14:creationId xmlns:p14="http://schemas.microsoft.com/office/powerpoint/2010/main" val="89340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D1E1F8C-DAA6-565A-3111-EFFF12ACB5A6}"/>
              </a:ext>
            </a:extLst>
          </p:cNvPr>
          <p:cNvSpPr>
            <a:spLocks noGrp="1"/>
          </p:cNvSpPr>
          <p:nvPr>
            <p:ph type="title"/>
          </p:nvPr>
        </p:nvSpPr>
        <p:spPr>
          <a:xfrm>
            <a:off x="572493" y="238539"/>
            <a:ext cx="11018520" cy="1434415"/>
          </a:xfrm>
        </p:spPr>
        <p:txBody>
          <a:bodyPr anchor="b">
            <a:normAutofit/>
          </a:bodyPr>
          <a:lstStyle/>
          <a:p>
            <a:r>
              <a:rPr lang="it-IT" sz="5400"/>
              <a:t>Art. 2 </a:t>
            </a:r>
            <a:endParaRPr lang="it-IT" sz="54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A7F2B4A-4F21-1334-1607-A13E805FB7A1}"/>
              </a:ext>
            </a:extLst>
          </p:cNvPr>
          <p:cNvSpPr>
            <a:spLocks noGrp="1"/>
          </p:cNvSpPr>
          <p:nvPr>
            <p:ph idx="1"/>
          </p:nvPr>
        </p:nvSpPr>
        <p:spPr>
          <a:xfrm>
            <a:off x="572493" y="2071316"/>
            <a:ext cx="6713552" cy="4119172"/>
          </a:xfrm>
        </p:spPr>
        <p:txBody>
          <a:bodyPr anchor="t">
            <a:normAutofit/>
          </a:bodyPr>
          <a:lstStyle/>
          <a:p>
            <a:pPr marL="0" indent="0">
              <a:buNone/>
            </a:pPr>
            <a:r>
              <a:rPr lang="it-IT" sz="2000"/>
              <a:t>Lo  schema  di  intesa  preliminare  di  cui  al  comma  3   e’ immediatamente   trasmesso   alla   Conferenza   unificata   di   cui all'articolo 8 del decreto legislativo 28 agosto 1997,  n.  281,  per l'espressione del parere, da rendere entro sessanta giorni dalla data di trasmissione. Dopo che il parere è stato  reso  dalla  Conferenza unificata e comunque decorso il relativo termine, lo schema di intesa preliminare </a:t>
            </a:r>
            <a:r>
              <a:rPr lang="it-IT" sz="2000" b="1"/>
              <a:t>è immediatamente trasmesso alle Camere  per  l'esame  da parte dei competenti organi parlamentari, che si esprimono  con  atti di indirizzo, secondo i rispettivi regolamenti, entro novanta  giorni dalla data di trasmissione dello schema di intesa preliminare,  udito il Presidente della Giunta regionale interessata</a:t>
            </a:r>
            <a:r>
              <a:rPr lang="it-IT" sz="2000"/>
              <a:t>.</a:t>
            </a:r>
          </a:p>
        </p:txBody>
      </p:sp>
      <p:pic>
        <p:nvPicPr>
          <p:cNvPr id="5" name="Immagine 4">
            <a:extLst>
              <a:ext uri="{FF2B5EF4-FFF2-40B4-BE49-F238E27FC236}">
                <a16:creationId xmlns:a16="http://schemas.microsoft.com/office/drawing/2014/main" id="{86A1B21A-4521-0701-EE71-E208A7026311}"/>
              </a:ext>
            </a:extLst>
          </p:cNvPr>
          <p:cNvPicPr>
            <a:picLocks noChangeAspect="1"/>
          </p:cNvPicPr>
          <p:nvPr/>
        </p:nvPicPr>
        <p:blipFill>
          <a:blip r:embed="rId2"/>
          <a:srcRect l="17652" r="19092" b="-1"/>
          <a:stretch/>
        </p:blipFill>
        <p:spPr>
          <a:xfrm>
            <a:off x="7675658" y="2093976"/>
            <a:ext cx="3941064" cy="4096512"/>
          </a:xfrm>
          <a:prstGeom prst="rect">
            <a:avLst/>
          </a:prstGeom>
        </p:spPr>
      </p:pic>
    </p:spTree>
    <p:extLst>
      <p:ext uri="{BB962C8B-B14F-4D97-AF65-F5344CB8AC3E}">
        <p14:creationId xmlns:p14="http://schemas.microsoft.com/office/powerpoint/2010/main" val="17345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380402-A753-5E0E-40AB-026CFC8AFA78}"/>
              </a:ext>
            </a:extLst>
          </p:cNvPr>
          <p:cNvSpPr>
            <a:spLocks noGrp="1"/>
          </p:cNvSpPr>
          <p:nvPr>
            <p:ph type="title"/>
          </p:nvPr>
        </p:nvSpPr>
        <p:spPr>
          <a:xfrm>
            <a:off x="572493" y="238539"/>
            <a:ext cx="11018520" cy="1434415"/>
          </a:xfrm>
        </p:spPr>
        <p:txBody>
          <a:bodyPr anchor="b">
            <a:normAutofit/>
          </a:bodyPr>
          <a:lstStyle/>
          <a:p>
            <a:r>
              <a:rPr lang="it-IT" sz="5400"/>
              <a:t>Art 2</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ED4639B-7004-C117-B2B3-122A37EFF004}"/>
              </a:ext>
            </a:extLst>
          </p:cNvPr>
          <p:cNvSpPr>
            <a:spLocks noGrp="1"/>
          </p:cNvSpPr>
          <p:nvPr>
            <p:ph idx="1"/>
          </p:nvPr>
        </p:nvSpPr>
        <p:spPr>
          <a:xfrm>
            <a:off x="572493" y="2071316"/>
            <a:ext cx="6713552" cy="4119172"/>
          </a:xfrm>
        </p:spPr>
        <p:txBody>
          <a:bodyPr anchor="t">
            <a:normAutofit/>
          </a:bodyPr>
          <a:lstStyle/>
          <a:p>
            <a:pPr marL="0" indent="0">
              <a:buNone/>
            </a:pPr>
            <a:r>
              <a:rPr lang="it-IT" sz="1900" dirty="0"/>
              <a:t>6. Con lo schema di intesa definitivo, </a:t>
            </a:r>
            <a:r>
              <a:rPr lang="it-IT" sz="1900" b="1" dirty="0"/>
              <a:t>il Consiglio  dei  ministri, su proposta del Ministro per gli affari  regionali  e  le  autonomie, delibera un disegno di legge di approvazione dell'intesa, che  vi  è allegata</a:t>
            </a:r>
            <a:r>
              <a:rPr lang="it-IT" sz="1900" dirty="0"/>
              <a:t>. Alla seduta del Consiglio dei ministri  per  l'esame  dello schema di disegno di  legge  e  dello  schema  di  intesa  definitivo partecipa il Presidente della Giunta regionale interessata. </a:t>
            </a:r>
          </a:p>
          <a:p>
            <a:pPr marL="0" indent="0">
              <a:buNone/>
            </a:pPr>
            <a:r>
              <a:rPr lang="it-IT" sz="1900" dirty="0"/>
              <a:t>7. L'intesa  definitiva,  dopo  l'approvazione  del  Consiglio  dei ministri, è immediatamente </a:t>
            </a:r>
            <a:r>
              <a:rPr lang="it-IT" sz="1900" b="1" dirty="0"/>
              <a:t>sottoscritta dal Presidente del Consiglio dei ministri e dal Presidente della Giunta regionale</a:t>
            </a:r>
            <a:r>
              <a:rPr lang="it-IT" sz="1900" dirty="0"/>
              <a:t>. </a:t>
            </a:r>
          </a:p>
          <a:p>
            <a:pPr marL="0" indent="0">
              <a:buNone/>
            </a:pPr>
            <a:r>
              <a:rPr lang="it-IT" sz="1900" dirty="0"/>
              <a:t>8. Il disegno di legge di cui al comma 6, cui è allegata l'intesa, </a:t>
            </a:r>
            <a:r>
              <a:rPr lang="it-IT" sz="1900" b="1" dirty="0"/>
              <a:t>è immediatamente trasmesso alle  Camere  per  la  deliberazione,  ai sensi dell'articolo 116, terzo comma, della Costituzione. </a:t>
            </a:r>
          </a:p>
        </p:txBody>
      </p:sp>
      <p:pic>
        <p:nvPicPr>
          <p:cNvPr id="4" name="Immagine 3">
            <a:extLst>
              <a:ext uri="{FF2B5EF4-FFF2-40B4-BE49-F238E27FC236}">
                <a16:creationId xmlns:a16="http://schemas.microsoft.com/office/drawing/2014/main" id="{9F053B1B-B961-4CB8-46CA-4085C5D8922D}"/>
              </a:ext>
            </a:extLst>
          </p:cNvPr>
          <p:cNvPicPr>
            <a:picLocks noChangeAspect="1"/>
          </p:cNvPicPr>
          <p:nvPr/>
        </p:nvPicPr>
        <p:blipFill>
          <a:blip r:embed="rId2"/>
          <a:srcRect l="20946" r="15040" b="-1"/>
          <a:stretch/>
        </p:blipFill>
        <p:spPr>
          <a:xfrm>
            <a:off x="7675658" y="2093976"/>
            <a:ext cx="3941064" cy="4096512"/>
          </a:xfrm>
          <a:prstGeom prst="rect">
            <a:avLst/>
          </a:prstGeom>
        </p:spPr>
      </p:pic>
    </p:spTree>
    <p:extLst>
      <p:ext uri="{BB962C8B-B14F-4D97-AF65-F5344CB8AC3E}">
        <p14:creationId xmlns:p14="http://schemas.microsoft.com/office/powerpoint/2010/main" val="51254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C3002B2-D3A5-D5CA-60C1-2A4459107114}"/>
              </a:ext>
            </a:extLst>
          </p:cNvPr>
          <p:cNvSpPr>
            <a:spLocks noGrp="1"/>
          </p:cNvSpPr>
          <p:nvPr>
            <p:ph type="title"/>
          </p:nvPr>
        </p:nvSpPr>
        <p:spPr>
          <a:xfrm>
            <a:off x="572493" y="238539"/>
            <a:ext cx="11018520" cy="1434415"/>
          </a:xfrm>
        </p:spPr>
        <p:txBody>
          <a:bodyPr anchor="b">
            <a:normAutofit/>
          </a:bodyPr>
          <a:lstStyle/>
          <a:p>
            <a:r>
              <a:rPr lang="it-IT" sz="4200"/>
              <a:t>LEGGE 26 giugno 2024, n. 86</a:t>
            </a:r>
            <a:br>
              <a:rPr lang="it-IT" sz="4200"/>
            </a:br>
            <a:r>
              <a:rPr lang="it-IT" sz="4200"/>
              <a:t>Art. 2 la procedura: Accordi tra Governo e Regioni</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5D04FD4-565C-1457-7CF3-313609D3FA40}"/>
              </a:ext>
            </a:extLst>
          </p:cNvPr>
          <p:cNvSpPr>
            <a:spLocks noGrp="1"/>
          </p:cNvSpPr>
          <p:nvPr>
            <p:ph idx="1"/>
          </p:nvPr>
        </p:nvSpPr>
        <p:spPr>
          <a:xfrm>
            <a:off x="572493" y="2071316"/>
            <a:ext cx="6713552" cy="4119172"/>
          </a:xfrm>
        </p:spPr>
        <p:txBody>
          <a:bodyPr anchor="t">
            <a:normAutofit/>
          </a:bodyPr>
          <a:lstStyle/>
          <a:p>
            <a:r>
              <a:rPr lang="it-IT" sz="1700" dirty="0"/>
              <a:t>La procedura che porta all’approvazione del trasferimento delle funzioni è il cuore del provvedimento e occupa parecchi articoli (art. 2 e seguenti).</a:t>
            </a:r>
          </a:p>
          <a:p>
            <a:endParaRPr lang="it-IT" sz="1700" dirty="0"/>
          </a:p>
          <a:p>
            <a:r>
              <a:rPr lang="it-IT" sz="1700" dirty="0"/>
              <a:t>Sintetizzando, quasi tutto l’iter è rappresentato da una trattativa all’interno di una commissione paritetica fra lo Stato e ogni singola regione interessata che porta a un’intesa preliminare. La Conferenza Stato-Regioni e il Parlamento vengono informati e possono esprimere dei pareri che però non sono vincolanti. Solo al termine del negoziato lo schema di intesa viene sottoposto all’approvazione del Consiglio dei ministri che lo trasmette alle Camere; come si è detto, queste deliberano a maggioranza assoluta dei componenti. </a:t>
            </a:r>
            <a:r>
              <a:rPr lang="it-IT" sz="1700" b="1" dirty="0"/>
              <a:t>Verosimilmente, il Parlamento può solo approvare o respingere, ma non emendare; a meno di rimettere in moto la procedura della trattativa bilaterale. (Arcano - Capacci - Galli, 2024)</a:t>
            </a:r>
          </a:p>
        </p:txBody>
      </p:sp>
      <p:pic>
        <p:nvPicPr>
          <p:cNvPr id="4" name="Immagine 3">
            <a:extLst>
              <a:ext uri="{FF2B5EF4-FFF2-40B4-BE49-F238E27FC236}">
                <a16:creationId xmlns:a16="http://schemas.microsoft.com/office/drawing/2014/main" id="{D6995B38-5CCA-AD2E-FA6D-5F26D100DF31}"/>
              </a:ext>
            </a:extLst>
          </p:cNvPr>
          <p:cNvPicPr>
            <a:picLocks noChangeAspect="1"/>
          </p:cNvPicPr>
          <p:nvPr/>
        </p:nvPicPr>
        <p:blipFill>
          <a:blip r:embed="rId2"/>
          <a:srcRect l="18915" r="17064" b="-1"/>
          <a:stretch/>
        </p:blipFill>
        <p:spPr>
          <a:xfrm>
            <a:off x="7675658" y="2093976"/>
            <a:ext cx="3941064" cy="4096512"/>
          </a:xfrm>
          <a:prstGeom prst="rect">
            <a:avLst/>
          </a:prstGeom>
        </p:spPr>
      </p:pic>
    </p:spTree>
    <p:extLst>
      <p:ext uri="{BB962C8B-B14F-4D97-AF65-F5344CB8AC3E}">
        <p14:creationId xmlns:p14="http://schemas.microsoft.com/office/powerpoint/2010/main" val="103088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8539C68-502A-A121-DE0C-DC0A03491A82}"/>
              </a:ext>
            </a:extLst>
          </p:cNvPr>
          <p:cNvSpPr>
            <a:spLocks noGrp="1"/>
          </p:cNvSpPr>
          <p:nvPr>
            <p:ph type="title"/>
          </p:nvPr>
        </p:nvSpPr>
        <p:spPr>
          <a:xfrm>
            <a:off x="572493" y="238539"/>
            <a:ext cx="11018520" cy="1434415"/>
          </a:xfrm>
        </p:spPr>
        <p:txBody>
          <a:bodyPr anchor="b">
            <a:normAutofit/>
          </a:bodyPr>
          <a:lstStyle/>
          <a:p>
            <a:r>
              <a:rPr lang="it-IT" sz="5400"/>
              <a:t>Artt. 5 -8</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09237D2-FAB4-4510-D88D-347546F8F72F}"/>
              </a:ext>
            </a:extLst>
          </p:cNvPr>
          <p:cNvSpPr>
            <a:spLocks noGrp="1"/>
          </p:cNvSpPr>
          <p:nvPr>
            <p:ph idx="1"/>
          </p:nvPr>
        </p:nvSpPr>
        <p:spPr>
          <a:xfrm>
            <a:off x="572493" y="2071316"/>
            <a:ext cx="6713552" cy="4119172"/>
          </a:xfrm>
        </p:spPr>
        <p:txBody>
          <a:bodyPr anchor="t">
            <a:normAutofit/>
          </a:bodyPr>
          <a:lstStyle/>
          <a:p>
            <a:pPr marL="0" indent="0">
              <a:buNone/>
            </a:pPr>
            <a:r>
              <a:rPr lang="it-IT" sz="2200" dirty="0"/>
              <a:t>Nell’intesa si stabilisce anche l’attribuzione alla regione delle risorse finanziarie, materiali e umane necessarie per l’espletamento delle funzioni trasferite (art. 5). </a:t>
            </a:r>
          </a:p>
          <a:p>
            <a:pPr marL="0" indent="0">
              <a:buNone/>
            </a:pPr>
            <a:r>
              <a:rPr lang="it-IT" sz="2200" dirty="0"/>
              <a:t>Per le risorse finanziarie sono previste “compartecipazioni al gettito di uno o più tributi erariali maturati sul proprio territorio”. </a:t>
            </a:r>
            <a:r>
              <a:rPr lang="it-IT" sz="2200" b="1" dirty="0"/>
              <a:t>Dunque, non vi sono risorse proprie che le regioni possano manovrare come ritengono meglio, il che non configura ciò che di solito viene definito “federalismo responsabile”. </a:t>
            </a:r>
            <a:r>
              <a:rPr lang="it-IT" sz="2200" dirty="0"/>
              <a:t>(Arcano - Capacci - Galli, 2024)</a:t>
            </a:r>
          </a:p>
        </p:txBody>
      </p:sp>
      <p:pic>
        <p:nvPicPr>
          <p:cNvPr id="4" name="Immagine 3">
            <a:extLst>
              <a:ext uri="{FF2B5EF4-FFF2-40B4-BE49-F238E27FC236}">
                <a16:creationId xmlns:a16="http://schemas.microsoft.com/office/drawing/2014/main" id="{EE0A294E-4697-8F07-4821-7233E45AE1C0}"/>
              </a:ext>
            </a:extLst>
          </p:cNvPr>
          <p:cNvPicPr>
            <a:picLocks noChangeAspect="1"/>
          </p:cNvPicPr>
          <p:nvPr/>
        </p:nvPicPr>
        <p:blipFill>
          <a:blip r:embed="rId2"/>
          <a:srcRect l="19253" r="26872"/>
          <a:stretch/>
        </p:blipFill>
        <p:spPr>
          <a:xfrm>
            <a:off x="7675658" y="2093976"/>
            <a:ext cx="3941064" cy="4096512"/>
          </a:xfrm>
          <a:prstGeom prst="rect">
            <a:avLst/>
          </a:prstGeom>
        </p:spPr>
      </p:pic>
    </p:spTree>
    <p:extLst>
      <p:ext uri="{BB962C8B-B14F-4D97-AF65-F5344CB8AC3E}">
        <p14:creationId xmlns:p14="http://schemas.microsoft.com/office/powerpoint/2010/main" val="241226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646537-3AB3-B6C2-E038-0D074043841E}"/>
              </a:ext>
            </a:extLst>
          </p:cNvPr>
          <p:cNvSpPr>
            <a:spLocks noGrp="1"/>
          </p:cNvSpPr>
          <p:nvPr>
            <p:ph type="title"/>
          </p:nvPr>
        </p:nvSpPr>
        <p:spPr>
          <a:xfrm>
            <a:off x="841248" y="548640"/>
            <a:ext cx="3600860" cy="5431536"/>
          </a:xfrm>
        </p:spPr>
        <p:txBody>
          <a:bodyPr>
            <a:normAutofit/>
          </a:bodyPr>
          <a:lstStyle/>
          <a:p>
            <a:r>
              <a:rPr lang="it-IT" sz="5400"/>
              <a:t>Artt. 5 - 8</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A19E5CF-D5C3-8935-EEDB-0E6521C1A5DA}"/>
              </a:ext>
            </a:extLst>
          </p:cNvPr>
          <p:cNvSpPr>
            <a:spLocks noGrp="1"/>
          </p:cNvSpPr>
          <p:nvPr>
            <p:ph idx="1"/>
          </p:nvPr>
        </p:nvSpPr>
        <p:spPr>
          <a:xfrm>
            <a:off x="5126418" y="552091"/>
            <a:ext cx="6224335" cy="5431536"/>
          </a:xfrm>
        </p:spPr>
        <p:txBody>
          <a:bodyPr anchor="ctr">
            <a:normAutofit/>
          </a:bodyPr>
          <a:lstStyle/>
          <a:p>
            <a:r>
              <a:rPr lang="it-IT" sz="2000" dirty="0"/>
              <a:t>Non solo: ogni anno, le aliquote di compartecipazione vengono variate dal Ministro dell’Economia su proposta di commissione paritetica Stato-regione al fine di “riallineare” le risorse con i fabbisogni necessari a sodisfare i </a:t>
            </a:r>
            <a:r>
              <a:rPr lang="it-IT" sz="2000" dirty="0" err="1"/>
              <a:t>Lep</a:t>
            </a:r>
            <a:r>
              <a:rPr lang="it-IT" sz="2000" dirty="0"/>
              <a:t> (art. 8 comma 2). </a:t>
            </a:r>
          </a:p>
          <a:p>
            <a:r>
              <a:rPr lang="it-IT" sz="2000" dirty="0"/>
              <a:t>Secondo la dottrina In pratica, «le Regioni non hanno </a:t>
            </a:r>
            <a:r>
              <a:rPr lang="it-IT" sz="2000" b="1" dirty="0"/>
              <a:t>autonomia finanziaria; le chiavi della cassaforte sono in mano allo Stato centrale che le dovrebbe usare ai fini della perequazione. L’unico dubbio riguarda il fatto che la proposta deve venire da una commissione paritetica, nella quale la regione interessata difficilmente potrà essere d’accordo a rinunciare all’“eccesso di risorse”</a:t>
            </a:r>
            <a:r>
              <a:rPr lang="it-IT" sz="2000" dirty="0"/>
              <a:t> che si fosse eventualmente formato sul proprio territorio. Forse questa è l’unica finestra rimasta che potrebbe consentire alle regioni che crescono di più o fanno un uso più oculato delle risorse di trattenere le risorse sul proprio territorio». (Arcano - Capacci - Galli, 2024)</a:t>
            </a:r>
          </a:p>
        </p:txBody>
      </p:sp>
    </p:spTree>
    <p:extLst>
      <p:ext uri="{BB962C8B-B14F-4D97-AF65-F5344CB8AC3E}">
        <p14:creationId xmlns:p14="http://schemas.microsoft.com/office/powerpoint/2010/main" val="341899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4CB73-C69A-3FB3-DC1B-9B4DF4F49FEF}"/>
              </a:ext>
            </a:extLst>
          </p:cNvPr>
          <p:cNvSpPr>
            <a:spLocks noGrp="1"/>
          </p:cNvSpPr>
          <p:nvPr>
            <p:ph type="title"/>
          </p:nvPr>
        </p:nvSpPr>
        <p:spPr>
          <a:xfrm>
            <a:off x="876693" y="741391"/>
            <a:ext cx="4597747" cy="1616203"/>
          </a:xfrm>
        </p:spPr>
        <p:txBody>
          <a:bodyPr anchor="b">
            <a:normAutofit/>
          </a:bodyPr>
          <a:lstStyle/>
          <a:p>
            <a:r>
              <a:rPr lang="it-IT" sz="3200" dirty="0"/>
              <a:t>Cosa è l’autonomia differenziata</a:t>
            </a:r>
          </a:p>
        </p:txBody>
      </p:sp>
      <p:sp>
        <p:nvSpPr>
          <p:cNvPr id="3" name="Segnaposto contenuto 2">
            <a:extLst>
              <a:ext uri="{FF2B5EF4-FFF2-40B4-BE49-F238E27FC236}">
                <a16:creationId xmlns:a16="http://schemas.microsoft.com/office/drawing/2014/main" id="{15FA85AE-3BA7-3631-5515-81BC32902C11}"/>
              </a:ext>
            </a:extLst>
          </p:cNvPr>
          <p:cNvSpPr>
            <a:spLocks noGrp="1"/>
          </p:cNvSpPr>
          <p:nvPr>
            <p:ph idx="1"/>
          </p:nvPr>
        </p:nvSpPr>
        <p:spPr>
          <a:xfrm>
            <a:off x="876693" y="2533476"/>
            <a:ext cx="4597746" cy="3447832"/>
          </a:xfrm>
        </p:spPr>
        <p:txBody>
          <a:bodyPr anchor="t">
            <a:normAutofit/>
          </a:bodyPr>
          <a:lstStyle/>
          <a:p>
            <a:pPr marL="0" indent="0">
              <a:buNone/>
            </a:pPr>
            <a:r>
              <a:rPr lang="it-IT" sz="2000" kern="0" dirty="0">
                <a:effectLst/>
                <a:latin typeface="Lato" panose="020F0502020204030203" pitchFamily="34" charset="0"/>
                <a:ea typeface="Times New Roman" panose="02020603050405020304" pitchFamily="18" charset="0"/>
                <a:cs typeface="Times New Roman" panose="02020603050405020304" pitchFamily="18" charset="0"/>
              </a:rPr>
              <a:t>È la facoltà attribuita alle regioni ordinarie (non a quelle speciali, per le quali vale una disciplina a parte) di </a:t>
            </a:r>
            <a:r>
              <a:rPr lang="it-IT" sz="2000" b="1" kern="0" dirty="0">
                <a:effectLst/>
                <a:latin typeface="Lato" panose="020F0502020204030203" pitchFamily="34" charset="0"/>
                <a:ea typeface="Times New Roman" panose="02020603050405020304" pitchFamily="18" charset="0"/>
                <a:cs typeface="Times New Roman" panose="02020603050405020304" pitchFamily="18" charset="0"/>
              </a:rPr>
              <a:t>aumentare le proprie competenze normative e gestionali in ambiti oggi disciplinati e amministrati dallo Stato</a:t>
            </a:r>
            <a:r>
              <a:rPr lang="it-IT" sz="2000" kern="0" dirty="0">
                <a:effectLst/>
                <a:latin typeface="Lato" panose="020F0502020204030203" pitchFamily="34" charset="0"/>
                <a:ea typeface="Times New Roman" panose="02020603050405020304" pitchFamily="18" charset="0"/>
                <a:cs typeface="Times New Roman" panose="02020603050405020304" pitchFamily="18" charset="0"/>
              </a:rPr>
              <a:t>. Tale facoltà non era prevista nella Costituzione del 1948: è stata introdotta dalla riforma costituzionale nel 2001, all’art. 116, comma 3.</a:t>
            </a:r>
            <a:endParaRPr lang="it-IT" sz="2000" dirty="0"/>
          </a:p>
        </p:txBody>
      </p:sp>
      <p:pic>
        <p:nvPicPr>
          <p:cNvPr id="4" name="Immagine 3">
            <a:extLst>
              <a:ext uri="{FF2B5EF4-FFF2-40B4-BE49-F238E27FC236}">
                <a16:creationId xmlns:a16="http://schemas.microsoft.com/office/drawing/2014/main" id="{88F64035-80A0-0521-E280-9B6F81FF9144}"/>
              </a:ext>
            </a:extLst>
          </p:cNvPr>
          <p:cNvPicPr>
            <a:picLocks noChangeAspect="1"/>
          </p:cNvPicPr>
          <p:nvPr/>
        </p:nvPicPr>
        <p:blipFill>
          <a:blip r:embed="rId2"/>
          <a:stretch>
            <a:fillRect/>
          </a:stretch>
        </p:blipFill>
        <p:spPr>
          <a:xfrm>
            <a:off x="6096001" y="1399378"/>
            <a:ext cx="5319062" cy="3984162"/>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6267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E6D5031-3C70-1987-F9AE-13BF0BEEEB8A}"/>
              </a:ext>
            </a:extLst>
          </p:cNvPr>
          <p:cNvSpPr>
            <a:spLocks noGrp="1"/>
          </p:cNvSpPr>
          <p:nvPr>
            <p:ph type="title"/>
          </p:nvPr>
        </p:nvSpPr>
        <p:spPr>
          <a:xfrm>
            <a:off x="572493" y="238539"/>
            <a:ext cx="11018520" cy="1434415"/>
          </a:xfrm>
        </p:spPr>
        <p:txBody>
          <a:bodyPr anchor="b">
            <a:normAutofit/>
          </a:bodyPr>
          <a:lstStyle/>
          <a:p>
            <a:r>
              <a:rPr lang="it-IT" sz="5400"/>
              <a:t>Art.6</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EA9D2D7-97D7-1FC3-EE2C-1CDBAA1FC7D8}"/>
              </a:ext>
            </a:extLst>
          </p:cNvPr>
          <p:cNvSpPr>
            <a:spLocks noGrp="1"/>
          </p:cNvSpPr>
          <p:nvPr>
            <p:ph idx="1"/>
          </p:nvPr>
        </p:nvSpPr>
        <p:spPr>
          <a:xfrm>
            <a:off x="572493" y="2071316"/>
            <a:ext cx="6713552" cy="4119172"/>
          </a:xfrm>
        </p:spPr>
        <p:txBody>
          <a:bodyPr anchor="t">
            <a:normAutofit/>
          </a:bodyPr>
          <a:lstStyle/>
          <a:p>
            <a:pPr marL="0" indent="0">
              <a:buNone/>
            </a:pPr>
            <a:r>
              <a:rPr lang="it-IT" sz="2200" dirty="0"/>
              <a:t>1. Le funzioni amministrative trasferite alla Regione in attuazione dell'articolo 116, terzo comma, della Costituzione  sono  attribuite, dalla Regione medesima, contestualmente alle relative risorse  umane, strumentali e finanziarie</a:t>
            </a:r>
            <a:r>
              <a:rPr lang="it-IT" sz="2200" b="1" dirty="0"/>
              <a:t>, ai  comuni,  salvo  che,  per  assicurarne l'esercizio   unitario,   siano   conferite   a   province,    città metropolitane e Regione, sulla base dei principi  di  sussidiarietà, differenziazione ed adeguatezza</a:t>
            </a:r>
            <a:r>
              <a:rPr lang="it-IT" sz="2200" dirty="0"/>
              <a:t>. </a:t>
            </a:r>
          </a:p>
          <a:p>
            <a:pPr marL="0" indent="0">
              <a:buNone/>
            </a:pPr>
            <a:r>
              <a:rPr lang="it-IT" sz="2200" dirty="0"/>
              <a:t>2. Restano ferme, in ogni caso, le funzioni fondamentali degli enti locali, con le connesse risorse umane, strumentali e finanziarie,  di cui all'articolo 117, secondo comma, lettera p), della Costituzione.</a:t>
            </a:r>
          </a:p>
        </p:txBody>
      </p:sp>
      <p:pic>
        <p:nvPicPr>
          <p:cNvPr id="4" name="Immagine 3">
            <a:extLst>
              <a:ext uri="{FF2B5EF4-FFF2-40B4-BE49-F238E27FC236}">
                <a16:creationId xmlns:a16="http://schemas.microsoft.com/office/drawing/2014/main" id="{597B1D63-20E2-C61D-0B31-F900C2EC3095}"/>
              </a:ext>
            </a:extLst>
          </p:cNvPr>
          <p:cNvPicPr>
            <a:picLocks noChangeAspect="1"/>
          </p:cNvPicPr>
          <p:nvPr/>
        </p:nvPicPr>
        <p:blipFill>
          <a:blip r:embed="rId2"/>
          <a:srcRect l="19016" r="24509"/>
          <a:stretch/>
        </p:blipFill>
        <p:spPr>
          <a:xfrm>
            <a:off x="7675658" y="2093976"/>
            <a:ext cx="3941064" cy="4096512"/>
          </a:xfrm>
          <a:prstGeom prst="rect">
            <a:avLst/>
          </a:prstGeom>
        </p:spPr>
      </p:pic>
    </p:spTree>
    <p:extLst>
      <p:ext uri="{BB962C8B-B14F-4D97-AF65-F5344CB8AC3E}">
        <p14:creationId xmlns:p14="http://schemas.microsoft.com/office/powerpoint/2010/main" val="381082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A9231B-7AD8-15DB-00E4-C9DDCD5F97EF}"/>
              </a:ext>
            </a:extLst>
          </p:cNvPr>
          <p:cNvSpPr>
            <a:spLocks noGrp="1"/>
          </p:cNvSpPr>
          <p:nvPr>
            <p:ph type="title"/>
          </p:nvPr>
        </p:nvSpPr>
        <p:spPr>
          <a:xfrm>
            <a:off x="572493" y="238539"/>
            <a:ext cx="11018520" cy="1434415"/>
          </a:xfrm>
        </p:spPr>
        <p:txBody>
          <a:bodyPr anchor="b">
            <a:normAutofit/>
          </a:bodyPr>
          <a:lstStyle/>
          <a:p>
            <a:r>
              <a:rPr lang="it-IT" sz="5400"/>
              <a:t>I famigerati LEP</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DDE0276-5848-19A0-2CB6-0646552D11B1}"/>
              </a:ext>
            </a:extLst>
          </p:cNvPr>
          <p:cNvSpPr>
            <a:spLocks noGrp="1"/>
          </p:cNvSpPr>
          <p:nvPr>
            <p:ph idx="1"/>
          </p:nvPr>
        </p:nvSpPr>
        <p:spPr>
          <a:xfrm>
            <a:off x="572493" y="2071316"/>
            <a:ext cx="6713552" cy="4119172"/>
          </a:xfrm>
        </p:spPr>
        <p:txBody>
          <a:bodyPr anchor="t">
            <a:normAutofit/>
          </a:bodyPr>
          <a:lstStyle/>
          <a:p>
            <a:r>
              <a:rPr lang="it-IT" sz="2200" dirty="0"/>
              <a:t>I </a:t>
            </a:r>
            <a:r>
              <a:rPr lang="it-IT" sz="2200" dirty="0" err="1"/>
              <a:t>Lep</a:t>
            </a:r>
            <a:r>
              <a:rPr lang="it-IT" sz="2200" dirty="0"/>
              <a:t> sono </a:t>
            </a:r>
            <a:r>
              <a:rPr lang="it-IT" sz="2200" b="1" dirty="0"/>
              <a:t>i Livelli Essenziali delle Prestazioni e a norma di Costituzione (art. 117) vengono fissati dalla Stato per i “diritti civili e sociali che devono essere garantiti su tutto il territorio nazionale”</a:t>
            </a:r>
            <a:r>
              <a:rPr lang="it-IT" sz="2200" dirty="0"/>
              <a:t>. Quindi, in linea di principio, i </a:t>
            </a:r>
            <a:r>
              <a:rPr lang="it-IT" sz="2200" dirty="0" err="1"/>
              <a:t>Lep</a:t>
            </a:r>
            <a:r>
              <a:rPr lang="it-IT" sz="2200" dirty="0"/>
              <a:t> riguardano la totalità dei “diritti civili e sociali”. </a:t>
            </a:r>
          </a:p>
          <a:p>
            <a:r>
              <a:rPr lang="it-IT" sz="2200" dirty="0"/>
              <a:t>La legge delega il governo a definirli entro 24 mesi. </a:t>
            </a:r>
          </a:p>
          <a:p>
            <a:r>
              <a:rPr lang="it-IT" sz="2200" dirty="0"/>
              <a:t>un notevole lavoro preparatorio (su oltre 200 </a:t>
            </a:r>
            <a:r>
              <a:rPr lang="it-IT" sz="2200" dirty="0" err="1"/>
              <a:t>Lep</a:t>
            </a:r>
            <a:r>
              <a:rPr lang="it-IT" sz="2200" dirty="0"/>
              <a:t>) è stato già fatto da una commissione tecnica presieduta del Prof. Sabino Cassese. (Arcano - Capacci - Galli, 2024)</a:t>
            </a:r>
          </a:p>
        </p:txBody>
      </p:sp>
      <p:pic>
        <p:nvPicPr>
          <p:cNvPr id="4" name="Immagine 3">
            <a:extLst>
              <a:ext uri="{FF2B5EF4-FFF2-40B4-BE49-F238E27FC236}">
                <a16:creationId xmlns:a16="http://schemas.microsoft.com/office/drawing/2014/main" id="{8740EA8F-89AA-91BD-39B6-688DC5692FCF}"/>
              </a:ext>
            </a:extLst>
          </p:cNvPr>
          <p:cNvPicPr>
            <a:picLocks noChangeAspect="1"/>
          </p:cNvPicPr>
          <p:nvPr/>
        </p:nvPicPr>
        <p:blipFill>
          <a:blip r:embed="rId2"/>
          <a:srcRect l="19986" r="30528" b="-1"/>
          <a:stretch/>
        </p:blipFill>
        <p:spPr>
          <a:xfrm>
            <a:off x="7675658" y="2093976"/>
            <a:ext cx="3941064" cy="4096512"/>
          </a:xfrm>
          <a:prstGeom prst="rect">
            <a:avLst/>
          </a:prstGeom>
        </p:spPr>
      </p:pic>
    </p:spTree>
    <p:extLst>
      <p:ext uri="{BB962C8B-B14F-4D97-AF65-F5344CB8AC3E}">
        <p14:creationId xmlns:p14="http://schemas.microsoft.com/office/powerpoint/2010/main" val="20543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B535B7-15D7-08C2-C88F-66B929571D0E}"/>
              </a:ext>
            </a:extLst>
          </p:cNvPr>
          <p:cNvSpPr>
            <a:spLocks noGrp="1"/>
          </p:cNvSpPr>
          <p:nvPr>
            <p:ph type="title"/>
          </p:nvPr>
        </p:nvSpPr>
        <p:spPr>
          <a:xfrm>
            <a:off x="572493" y="238539"/>
            <a:ext cx="11018520" cy="1434415"/>
          </a:xfrm>
        </p:spPr>
        <p:txBody>
          <a:bodyPr anchor="b">
            <a:normAutofit/>
          </a:bodyPr>
          <a:lstStyle/>
          <a:p>
            <a:r>
              <a:rPr lang="it-IT" sz="5400"/>
              <a:t>I famigerati LEP</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33B4A77-9897-8086-A4D7-33D74633B8D7}"/>
              </a:ext>
            </a:extLst>
          </p:cNvPr>
          <p:cNvSpPr>
            <a:spLocks noGrp="1"/>
          </p:cNvSpPr>
          <p:nvPr>
            <p:ph idx="1"/>
          </p:nvPr>
        </p:nvSpPr>
        <p:spPr>
          <a:xfrm>
            <a:off x="572493" y="2071316"/>
            <a:ext cx="6713552" cy="4119172"/>
          </a:xfrm>
        </p:spPr>
        <p:txBody>
          <a:bodyPr anchor="t">
            <a:normAutofit/>
          </a:bodyPr>
          <a:lstStyle/>
          <a:p>
            <a:r>
              <a:rPr lang="it-IT" sz="1200" dirty="0"/>
              <a:t>i decreti che definiscono i </a:t>
            </a:r>
            <a:r>
              <a:rPr lang="it-IT" sz="1200" dirty="0" err="1"/>
              <a:t>Lep</a:t>
            </a:r>
            <a:r>
              <a:rPr lang="it-IT" sz="1200" dirty="0"/>
              <a:t> siano adottati “</a:t>
            </a:r>
            <a:r>
              <a:rPr lang="it-IT" sz="1200" b="1" dirty="0"/>
              <a:t>solo successivamente o contestualmente all’entrata in vigore dei provvedimenti legislativi che stanziano le occorrenti risorse finanziarie” </a:t>
            </a:r>
            <a:r>
              <a:rPr lang="it-IT" sz="1200" dirty="0"/>
              <a:t>(art. 3 comma 7). </a:t>
            </a:r>
          </a:p>
          <a:p>
            <a:r>
              <a:rPr lang="it-IT" sz="1200" dirty="0"/>
              <a:t>Se non ci sono i soldi, quindi, </a:t>
            </a:r>
            <a:r>
              <a:rPr lang="it-IT" sz="1200" b="1" dirty="0"/>
              <a:t>non si possono emanare i decreti sui </a:t>
            </a:r>
            <a:r>
              <a:rPr lang="it-IT" sz="1200" b="1" dirty="0" err="1"/>
              <a:t>Lep</a:t>
            </a:r>
            <a:r>
              <a:rPr lang="it-IT" sz="1200" b="1" dirty="0"/>
              <a:t> </a:t>
            </a:r>
            <a:r>
              <a:rPr lang="it-IT" sz="1200" dirty="0"/>
              <a:t>e non si possono trasferire le funzioni e le risorse. </a:t>
            </a:r>
          </a:p>
          <a:p>
            <a:pPr marL="0" indent="0">
              <a:buNone/>
            </a:pPr>
            <a:r>
              <a:rPr lang="it-IT" sz="1200" dirty="0"/>
              <a:t>Alcune regioni del Nord avevano chiesto la devoluzione di alcune materie non subordinate alla definizione dei LEP quali:</a:t>
            </a:r>
          </a:p>
          <a:p>
            <a:pPr marL="514350" indent="-514350">
              <a:buFont typeface="+mj-lt"/>
              <a:buAutoNum type="arabicPeriod"/>
            </a:pPr>
            <a:r>
              <a:rPr lang="it-IT" sz="1200" dirty="0"/>
              <a:t>rapporti internazionali e con l’Unione europea;</a:t>
            </a:r>
          </a:p>
          <a:p>
            <a:pPr marL="514350" indent="-514350">
              <a:buFont typeface="+mj-lt"/>
              <a:buAutoNum type="arabicPeriod"/>
            </a:pPr>
            <a:r>
              <a:rPr lang="it-IT" sz="1200" dirty="0"/>
              <a:t>commercio con l’estero;</a:t>
            </a:r>
          </a:p>
          <a:p>
            <a:pPr marL="514350" indent="-514350">
              <a:buFont typeface="+mj-lt"/>
              <a:buAutoNum type="arabicPeriod"/>
            </a:pPr>
            <a:r>
              <a:rPr lang="it-IT" sz="1200" dirty="0"/>
              <a:t>professioni;</a:t>
            </a:r>
          </a:p>
          <a:p>
            <a:pPr marL="514350" indent="-514350">
              <a:buFont typeface="+mj-lt"/>
              <a:buAutoNum type="arabicPeriod"/>
            </a:pPr>
            <a:r>
              <a:rPr lang="it-IT" sz="1200" dirty="0"/>
              <a:t>protezione civile;</a:t>
            </a:r>
          </a:p>
          <a:p>
            <a:pPr marL="514350" indent="-514350">
              <a:buFont typeface="+mj-lt"/>
              <a:buAutoNum type="arabicPeriod"/>
            </a:pPr>
            <a:r>
              <a:rPr lang="it-IT" sz="1200" dirty="0"/>
              <a:t>previdenza complementare e integrativa;</a:t>
            </a:r>
          </a:p>
          <a:p>
            <a:pPr marL="514350" indent="-514350">
              <a:buFont typeface="+mj-lt"/>
              <a:buAutoNum type="arabicPeriod"/>
            </a:pPr>
            <a:r>
              <a:rPr lang="it-IT" sz="1200" dirty="0"/>
              <a:t>coordinamento della finanza pubblica e del sistema tributario;</a:t>
            </a:r>
          </a:p>
          <a:p>
            <a:pPr marL="514350" indent="-514350">
              <a:buFont typeface="+mj-lt"/>
              <a:buAutoNum type="arabicPeriod"/>
            </a:pPr>
            <a:r>
              <a:rPr lang="it-IT" sz="1200" dirty="0"/>
              <a:t>casse di risparmio, casse rurali, aziende di credito a carattere regionale;</a:t>
            </a:r>
          </a:p>
          <a:p>
            <a:pPr marL="514350" indent="-514350">
              <a:buFont typeface="+mj-lt"/>
              <a:buAutoNum type="arabicPeriod"/>
            </a:pPr>
            <a:r>
              <a:rPr lang="it-IT" sz="1200" dirty="0"/>
              <a:t>enti di credito fondiario e agrario a carattere regionale. (Arcano - Capacci - Galli, 2024)</a:t>
            </a:r>
          </a:p>
        </p:txBody>
      </p:sp>
      <p:pic>
        <p:nvPicPr>
          <p:cNvPr id="4" name="Immagine 3">
            <a:extLst>
              <a:ext uri="{FF2B5EF4-FFF2-40B4-BE49-F238E27FC236}">
                <a16:creationId xmlns:a16="http://schemas.microsoft.com/office/drawing/2014/main" id="{46E438F8-287C-2745-7D4A-1288873388DB}"/>
              </a:ext>
            </a:extLst>
          </p:cNvPr>
          <p:cNvPicPr>
            <a:picLocks noChangeAspect="1"/>
          </p:cNvPicPr>
          <p:nvPr/>
        </p:nvPicPr>
        <p:blipFill>
          <a:blip r:embed="rId2"/>
          <a:srcRect l="483" r="18626"/>
          <a:stretch/>
        </p:blipFill>
        <p:spPr>
          <a:xfrm>
            <a:off x="7675658" y="2093976"/>
            <a:ext cx="3941064" cy="4096512"/>
          </a:xfrm>
          <a:prstGeom prst="rect">
            <a:avLst/>
          </a:prstGeom>
        </p:spPr>
      </p:pic>
    </p:spTree>
    <p:extLst>
      <p:ext uri="{BB962C8B-B14F-4D97-AF65-F5344CB8AC3E}">
        <p14:creationId xmlns:p14="http://schemas.microsoft.com/office/powerpoint/2010/main" val="312193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6C2DF8-FB78-916D-221F-F4AB9B50E3D1}"/>
              </a:ext>
            </a:extLst>
          </p:cNvPr>
          <p:cNvSpPr>
            <a:spLocks noGrp="1"/>
          </p:cNvSpPr>
          <p:nvPr>
            <p:ph type="title"/>
          </p:nvPr>
        </p:nvSpPr>
        <p:spPr/>
        <p:txBody>
          <a:bodyPr/>
          <a:lstStyle/>
          <a:p>
            <a:r>
              <a:rPr lang="it-IT" dirty="0"/>
              <a:t>I famigerati LEP</a:t>
            </a:r>
          </a:p>
        </p:txBody>
      </p:sp>
      <p:pic>
        <p:nvPicPr>
          <p:cNvPr id="4" name="Segnaposto contenuto 3">
            <a:extLst>
              <a:ext uri="{FF2B5EF4-FFF2-40B4-BE49-F238E27FC236}">
                <a16:creationId xmlns:a16="http://schemas.microsoft.com/office/drawing/2014/main" id="{7CF3C2DA-0CA1-1C09-CEBA-9E6030A1E6AF}"/>
              </a:ext>
            </a:extLst>
          </p:cNvPr>
          <p:cNvPicPr>
            <a:picLocks noGrp="1" noChangeAspect="1"/>
          </p:cNvPicPr>
          <p:nvPr>
            <p:ph idx="1"/>
          </p:nvPr>
        </p:nvPicPr>
        <p:blipFill>
          <a:blip r:embed="rId2"/>
          <a:stretch>
            <a:fillRect/>
          </a:stretch>
        </p:blipFill>
        <p:spPr>
          <a:xfrm>
            <a:off x="2423985" y="1825625"/>
            <a:ext cx="7344030" cy="4351338"/>
          </a:xfrm>
          <a:prstGeom prst="rect">
            <a:avLst/>
          </a:prstGeom>
        </p:spPr>
      </p:pic>
    </p:spTree>
    <p:extLst>
      <p:ext uri="{BB962C8B-B14F-4D97-AF65-F5344CB8AC3E}">
        <p14:creationId xmlns:p14="http://schemas.microsoft.com/office/powerpoint/2010/main" val="131887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347DE-EB77-C0F2-276D-8E848C072E51}"/>
              </a:ext>
            </a:extLst>
          </p:cNvPr>
          <p:cNvSpPr>
            <a:spLocks noGrp="1"/>
          </p:cNvSpPr>
          <p:nvPr>
            <p:ph type="title"/>
          </p:nvPr>
        </p:nvSpPr>
        <p:spPr/>
        <p:txBody>
          <a:bodyPr/>
          <a:lstStyle/>
          <a:p>
            <a:r>
              <a:rPr lang="it-IT" dirty="0"/>
              <a:t>Perché i </a:t>
            </a:r>
            <a:r>
              <a:rPr lang="it-IT" dirty="0" err="1"/>
              <a:t>Lep</a:t>
            </a:r>
            <a:r>
              <a:rPr lang="it-IT" dirty="0"/>
              <a:t> sono importanti</a:t>
            </a:r>
          </a:p>
        </p:txBody>
      </p:sp>
      <p:sp>
        <p:nvSpPr>
          <p:cNvPr id="3" name="Segnaposto contenuto 2">
            <a:extLst>
              <a:ext uri="{FF2B5EF4-FFF2-40B4-BE49-F238E27FC236}">
                <a16:creationId xmlns:a16="http://schemas.microsoft.com/office/drawing/2014/main" id="{EA89CCA7-62C8-4F57-C21E-0EDFB99B9ACA}"/>
              </a:ext>
            </a:extLst>
          </p:cNvPr>
          <p:cNvSpPr>
            <a:spLocks noGrp="1"/>
          </p:cNvSpPr>
          <p:nvPr>
            <p:ph idx="1"/>
          </p:nvPr>
        </p:nvSpPr>
        <p:spPr/>
        <p:txBody>
          <a:bodyPr>
            <a:normAutofit lnSpcReduction="10000"/>
          </a:bodyPr>
          <a:lstStyle/>
          <a:p>
            <a:r>
              <a:rPr lang="it-IT" dirty="0"/>
              <a:t>Perché i </a:t>
            </a:r>
            <a:r>
              <a:rPr lang="it-IT" dirty="0" err="1"/>
              <a:t>Lep</a:t>
            </a:r>
            <a:r>
              <a:rPr lang="it-IT" dirty="0"/>
              <a:t> sono tanto importanti. </a:t>
            </a:r>
          </a:p>
          <a:p>
            <a:r>
              <a:rPr lang="it-IT" sz="2800" dirty="0"/>
              <a:t>Secondo  (Arcano - Capacci - Galli, 2024) </a:t>
            </a:r>
            <a:r>
              <a:rPr lang="it-IT" dirty="0"/>
              <a:t>I </a:t>
            </a:r>
            <a:r>
              <a:rPr lang="it-IT" dirty="0" err="1"/>
              <a:t>Lep</a:t>
            </a:r>
            <a:r>
              <a:rPr lang="it-IT" dirty="0"/>
              <a:t> sono fondamentali per </a:t>
            </a:r>
            <a:r>
              <a:rPr lang="it-IT" b="1" dirty="0"/>
              <a:t>assicurare parità di trattamento di tutte le regioni</a:t>
            </a:r>
            <a:r>
              <a:rPr lang="it-IT" dirty="0"/>
              <a:t>. </a:t>
            </a:r>
          </a:p>
          <a:p>
            <a:r>
              <a:rPr lang="it-IT" dirty="0"/>
              <a:t>Il ruolo dei </a:t>
            </a:r>
            <a:r>
              <a:rPr lang="it-IT" dirty="0" err="1"/>
              <a:t>Lep</a:t>
            </a:r>
            <a:r>
              <a:rPr lang="it-IT" dirty="0"/>
              <a:t> è l’art. 4 comma 1, in cui si dice che, se dalla determinazione dei </a:t>
            </a:r>
            <a:r>
              <a:rPr lang="it-IT" dirty="0" err="1"/>
              <a:t>Lep</a:t>
            </a:r>
            <a:r>
              <a:rPr lang="it-IT" dirty="0"/>
              <a:t> derivano costi aggiuntivi per la finanza pubblica, il trasferimento di funzioni alle regioni che le hanno richieste può essere effettuato “</a:t>
            </a:r>
            <a:r>
              <a:rPr lang="it-IT" b="1" dirty="0"/>
              <a:t>solo successivamente all’entrata in vigore dei provvedimenti legislativi di stanziamento delle risorse finanziarie volte ad assicurare i medesimi livelli essenziali delle prestazioni sull’intero territorio nazionale, ivi comprese le Regioni che non hanno sottoscritto le intese</a:t>
            </a:r>
            <a:r>
              <a:rPr lang="it-IT" dirty="0"/>
              <a:t>”. </a:t>
            </a:r>
          </a:p>
        </p:txBody>
      </p:sp>
    </p:spTree>
    <p:extLst>
      <p:ext uri="{BB962C8B-B14F-4D97-AF65-F5344CB8AC3E}">
        <p14:creationId xmlns:p14="http://schemas.microsoft.com/office/powerpoint/2010/main" val="43879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3A455A-E2C1-0EE9-2304-E792F4C66BFB}"/>
              </a:ext>
            </a:extLst>
          </p:cNvPr>
          <p:cNvSpPr>
            <a:spLocks noGrp="1"/>
          </p:cNvSpPr>
          <p:nvPr>
            <p:ph type="title"/>
          </p:nvPr>
        </p:nvSpPr>
        <p:spPr>
          <a:xfrm>
            <a:off x="572493" y="238539"/>
            <a:ext cx="11018520" cy="1434415"/>
          </a:xfrm>
        </p:spPr>
        <p:txBody>
          <a:bodyPr anchor="b">
            <a:normAutofit/>
          </a:bodyPr>
          <a:lstStyle/>
          <a:p>
            <a:r>
              <a:rPr lang="it-IT" sz="5400"/>
              <a:t>Perché i Lep sono importanti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8CC0843-1B7A-94EC-A2D0-9DFD6941D7CD}"/>
              </a:ext>
            </a:extLst>
          </p:cNvPr>
          <p:cNvSpPr>
            <a:spLocks noGrp="1"/>
          </p:cNvSpPr>
          <p:nvPr>
            <p:ph idx="1"/>
          </p:nvPr>
        </p:nvSpPr>
        <p:spPr>
          <a:xfrm>
            <a:off x="572493" y="2071316"/>
            <a:ext cx="6713552" cy="4119172"/>
          </a:xfrm>
        </p:spPr>
        <p:txBody>
          <a:bodyPr anchor="t">
            <a:normAutofit/>
          </a:bodyPr>
          <a:lstStyle/>
          <a:p>
            <a:r>
              <a:rPr lang="it-IT" sz="2200" dirty="0"/>
              <a:t>Secondo la dottrina l’espressione non è chiarissima, ma è chiara la finalità: “</a:t>
            </a:r>
            <a:r>
              <a:rPr lang="it-IT" sz="2200" b="1" dirty="0"/>
              <a:t>scongiurare disparità di trattamento tra Regioni”</a:t>
            </a:r>
            <a:r>
              <a:rPr lang="it-IT" sz="2200" dirty="0"/>
              <a:t>. Quindi, per le materie per le quali sono richiesti i </a:t>
            </a:r>
            <a:r>
              <a:rPr lang="it-IT" sz="2200" dirty="0" err="1"/>
              <a:t>Lep</a:t>
            </a:r>
            <a:r>
              <a:rPr lang="it-IT" sz="2200" dirty="0"/>
              <a:t> (la maggioranza), il trasferimento di funzioni è soggetto a condizioni molto stringenti. . (Arcano - Capacci - Galli, 2024)</a:t>
            </a:r>
          </a:p>
        </p:txBody>
      </p:sp>
      <p:pic>
        <p:nvPicPr>
          <p:cNvPr id="5" name="Immagine 4">
            <a:extLst>
              <a:ext uri="{FF2B5EF4-FFF2-40B4-BE49-F238E27FC236}">
                <a16:creationId xmlns:a16="http://schemas.microsoft.com/office/drawing/2014/main" id="{D108BF7B-F12C-B310-ED66-EB1635CFF9AF}"/>
              </a:ext>
            </a:extLst>
          </p:cNvPr>
          <p:cNvPicPr>
            <a:picLocks noChangeAspect="1"/>
          </p:cNvPicPr>
          <p:nvPr/>
        </p:nvPicPr>
        <p:blipFill>
          <a:blip r:embed="rId2"/>
          <a:srcRect l="18608" r="9331"/>
          <a:stretch/>
        </p:blipFill>
        <p:spPr>
          <a:xfrm>
            <a:off x="7675658" y="2093976"/>
            <a:ext cx="3941064" cy="4096512"/>
          </a:xfrm>
          <a:prstGeom prst="rect">
            <a:avLst/>
          </a:prstGeom>
        </p:spPr>
      </p:pic>
    </p:spTree>
    <p:extLst>
      <p:ext uri="{BB962C8B-B14F-4D97-AF65-F5344CB8AC3E}">
        <p14:creationId xmlns:p14="http://schemas.microsoft.com/office/powerpoint/2010/main" val="151860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9767C2D-3596-F49E-48BC-A0A515E29996}"/>
              </a:ext>
            </a:extLst>
          </p:cNvPr>
          <p:cNvSpPr>
            <a:spLocks noGrp="1"/>
          </p:cNvSpPr>
          <p:nvPr>
            <p:ph type="title"/>
          </p:nvPr>
        </p:nvSpPr>
        <p:spPr>
          <a:xfrm>
            <a:off x="841248" y="256032"/>
            <a:ext cx="10506456" cy="1014984"/>
          </a:xfrm>
        </p:spPr>
        <p:txBody>
          <a:bodyPr anchor="b">
            <a:normAutofit/>
          </a:bodyPr>
          <a:lstStyle/>
          <a:p>
            <a:r>
              <a:rPr lang="it-IT" dirty="0"/>
              <a:t>Art. 7: durata e controllo</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a16="http://schemas.microsoft.com/office/drawing/2014/main" id="{B7B5E406-C384-A7B8-1D88-B18AF9D66A06}"/>
              </a:ext>
            </a:extLst>
          </p:cNvPr>
          <p:cNvGraphicFramePr>
            <a:graphicFrameLocks noGrp="1"/>
          </p:cNvGraphicFramePr>
          <p:nvPr>
            <p:ph idx="1"/>
            <p:extLst>
              <p:ext uri="{D42A27DB-BD31-4B8C-83A1-F6EECF244321}">
                <p14:modId xmlns:p14="http://schemas.microsoft.com/office/powerpoint/2010/main" val="268421974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861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426A69B-6C5D-EA6D-F8B2-D6B2C2D60E0E}"/>
              </a:ext>
            </a:extLst>
          </p:cNvPr>
          <p:cNvSpPr>
            <a:spLocks noGrp="1"/>
          </p:cNvSpPr>
          <p:nvPr>
            <p:ph type="title"/>
          </p:nvPr>
        </p:nvSpPr>
        <p:spPr>
          <a:xfrm>
            <a:off x="572493" y="238539"/>
            <a:ext cx="11018520" cy="1434415"/>
          </a:xfrm>
        </p:spPr>
        <p:txBody>
          <a:bodyPr anchor="b">
            <a:normAutofit/>
          </a:bodyPr>
          <a:lstStyle/>
          <a:p>
            <a:r>
              <a:rPr lang="it-IT" sz="5400"/>
              <a:t>Art.7: durata e controllo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1395CB2-A25F-5580-A1F1-295D200846D0}"/>
              </a:ext>
            </a:extLst>
          </p:cNvPr>
          <p:cNvSpPr>
            <a:spLocks noGrp="1"/>
          </p:cNvSpPr>
          <p:nvPr>
            <p:ph idx="1"/>
          </p:nvPr>
        </p:nvSpPr>
        <p:spPr>
          <a:xfrm>
            <a:off x="572493" y="2071316"/>
            <a:ext cx="6713552" cy="4119172"/>
          </a:xfrm>
        </p:spPr>
        <p:txBody>
          <a:bodyPr anchor="t">
            <a:normAutofit/>
          </a:bodyPr>
          <a:lstStyle/>
          <a:p>
            <a:r>
              <a:rPr lang="it-IT" sz="1500"/>
              <a:t>Alla  scadenza  del  termine  di  durata,  l'intesa  </a:t>
            </a:r>
            <a:r>
              <a:rPr lang="it-IT" sz="1500" b="1"/>
              <a:t>si  intende rinnovata per un uguale periodo</a:t>
            </a:r>
            <a:r>
              <a:rPr lang="it-IT" sz="1500"/>
              <a:t>, salvo diversa volontà dello Stato o della Regione, manifestata almeno dodici mesi prima della scadenza. </a:t>
            </a:r>
          </a:p>
          <a:p>
            <a:r>
              <a:rPr lang="it-IT" sz="1500"/>
              <a:t>Ciascuna  intesa  individua,  in  un  apposito   allegato,   le disposizioni di legge statale </a:t>
            </a:r>
            <a:r>
              <a:rPr lang="it-IT" sz="1500" b="1"/>
              <a:t>che cessano  di  avere  efficacia,  nel territorio regionale, con l'entrata in vigore delle  leggi  regionali attuative dell'intesa</a:t>
            </a:r>
            <a:r>
              <a:rPr lang="it-IT" sz="1500"/>
              <a:t>. </a:t>
            </a:r>
          </a:p>
          <a:p>
            <a:r>
              <a:rPr lang="it-IT" sz="1500"/>
              <a:t>La Presidenza del Consiglio dei  ministri-Dipartimento  per  gli affari regionali e le autonomie, il Ministero dell'economia  e  delle finanze  o  la  Regione  possono,  anche   congiuntamente,   </a:t>
            </a:r>
            <a:r>
              <a:rPr lang="it-IT" sz="1500" b="1"/>
              <a:t>disporre verifiche  su  specifici  profili  o  settori  di  attività  oggetto dell'intesa con riferimento  alla  garanzia  del  raggiungimento  dei livelli essenziali delle prestazioni,</a:t>
            </a:r>
            <a:r>
              <a:rPr lang="it-IT" sz="1500"/>
              <a:t> nonché' il  monitoraggio  delle stesse, e a tal fine ne concordano le modalità operative. </a:t>
            </a:r>
          </a:p>
          <a:p>
            <a:r>
              <a:rPr lang="it-IT" sz="1500"/>
              <a:t>Le disposizioni statali  successive  alla  data  di  entrata  in vigore delle leggi di approvazione di intese </a:t>
            </a:r>
            <a:r>
              <a:rPr lang="it-IT" sz="1500" b="1"/>
              <a:t>osservano le  competenze legislative e l'assegnazione delle funzioni amministrative nonché’ le ulteriori disposizioni contenute nelle intese</a:t>
            </a:r>
            <a:r>
              <a:rPr lang="it-IT" sz="1500"/>
              <a:t>. </a:t>
            </a:r>
          </a:p>
          <a:p>
            <a:endParaRPr lang="it-IT" sz="1500"/>
          </a:p>
        </p:txBody>
      </p:sp>
      <p:pic>
        <p:nvPicPr>
          <p:cNvPr id="4" name="Immagine 3">
            <a:extLst>
              <a:ext uri="{FF2B5EF4-FFF2-40B4-BE49-F238E27FC236}">
                <a16:creationId xmlns:a16="http://schemas.microsoft.com/office/drawing/2014/main" id="{EB3D92BC-06FE-7D96-2EE7-BE262D57CD43}"/>
              </a:ext>
            </a:extLst>
          </p:cNvPr>
          <p:cNvPicPr>
            <a:picLocks noChangeAspect="1"/>
          </p:cNvPicPr>
          <p:nvPr/>
        </p:nvPicPr>
        <p:blipFill>
          <a:blip r:embed="rId2"/>
          <a:srcRect l="27251" r="20873" b="-1"/>
          <a:stretch/>
        </p:blipFill>
        <p:spPr>
          <a:xfrm>
            <a:off x="7675658" y="2093976"/>
            <a:ext cx="3941064" cy="4096512"/>
          </a:xfrm>
          <a:prstGeom prst="rect">
            <a:avLst/>
          </a:prstGeom>
        </p:spPr>
      </p:pic>
    </p:spTree>
    <p:extLst>
      <p:ext uri="{BB962C8B-B14F-4D97-AF65-F5344CB8AC3E}">
        <p14:creationId xmlns:p14="http://schemas.microsoft.com/office/powerpoint/2010/main" val="4171408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0">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4E214656-8F42-E26E-C0D6-FA7A9E58E9CF}"/>
              </a:ext>
            </a:extLst>
          </p:cNvPr>
          <p:cNvSpPr>
            <a:spLocks noGrp="1"/>
          </p:cNvSpPr>
          <p:nvPr>
            <p:ph type="title"/>
          </p:nvPr>
        </p:nvSpPr>
        <p:spPr>
          <a:xfrm>
            <a:off x="838199" y="1068891"/>
            <a:ext cx="4259731" cy="1985085"/>
          </a:xfrm>
        </p:spPr>
        <p:txBody>
          <a:bodyPr anchor="b">
            <a:normAutofit/>
          </a:bodyPr>
          <a:lstStyle/>
          <a:p>
            <a:pPr algn="ctr"/>
            <a:r>
              <a:rPr lang="it-IT"/>
              <a:t>Art.8: monitoraggio</a:t>
            </a:r>
          </a:p>
        </p:txBody>
      </p:sp>
      <p:sp>
        <p:nvSpPr>
          <p:cNvPr id="28" name="Freeform: Shape 2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Immagine 3">
            <a:extLst>
              <a:ext uri="{FF2B5EF4-FFF2-40B4-BE49-F238E27FC236}">
                <a16:creationId xmlns:a16="http://schemas.microsoft.com/office/drawing/2014/main" id="{A7D74A8F-9A94-D9F9-7C06-F5903AADBAC2}"/>
              </a:ext>
            </a:extLst>
          </p:cNvPr>
          <p:cNvPicPr>
            <a:picLocks noChangeAspect="1"/>
          </p:cNvPicPr>
          <p:nvPr/>
        </p:nvPicPr>
        <p:blipFill>
          <a:blip r:embed="rId2"/>
          <a:stretch>
            <a:fillRect/>
          </a:stretch>
        </p:blipFill>
        <p:spPr>
          <a:xfrm>
            <a:off x="1049617" y="4165193"/>
            <a:ext cx="3836894" cy="1231435"/>
          </a:xfrm>
          <a:prstGeom prst="rect">
            <a:avLst/>
          </a:prstGeom>
        </p:spPr>
      </p:pic>
      <p:sp>
        <p:nvSpPr>
          <p:cNvPr id="25"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83132F3-6CF1-CCE1-4F59-E0F2CC33AAE0}"/>
              </a:ext>
            </a:extLst>
          </p:cNvPr>
          <p:cNvSpPr>
            <a:spLocks noGrp="1"/>
          </p:cNvSpPr>
          <p:nvPr>
            <p:ph idx="1"/>
          </p:nvPr>
        </p:nvSpPr>
        <p:spPr>
          <a:xfrm>
            <a:off x="6586415" y="723153"/>
            <a:ext cx="4555782" cy="5392482"/>
          </a:xfrm>
        </p:spPr>
        <p:txBody>
          <a:bodyPr anchor="ctr">
            <a:normAutofit/>
          </a:bodyPr>
          <a:lstStyle/>
          <a:p>
            <a:pPr marL="0" indent="0">
              <a:buNone/>
            </a:pPr>
            <a:r>
              <a:rPr lang="it-IT" sz="2000" dirty="0"/>
              <a:t>La Commissione  </a:t>
            </a:r>
            <a:r>
              <a:rPr lang="it-IT" sz="2000" b="1" dirty="0"/>
              <a:t>paritetica  di  cui  all'articolo  5,  comma  1, procede  annualmente  alla   valutazione   degli   oneri  finanziari derivanti</a:t>
            </a:r>
            <a:r>
              <a:rPr lang="it-IT" sz="2000" dirty="0"/>
              <a:t>, per ciascuna  Regione  interessata,  dall'esercizio  delle funzioni e dall'erogazione dei servizi connessi alle ulteriori  forme e  condizioni  particolari  di  autonomia,  secondo  quanto  previsto dall'intesa, in coerenza con gli obiettivi programmatici  di  finanza pubblica  e,  comunque,  garantendo  l'equilibrio  di  bilancio.   </a:t>
            </a:r>
          </a:p>
          <a:p>
            <a:pPr marL="0" indent="0">
              <a:buNone/>
            </a:pPr>
            <a:r>
              <a:rPr lang="it-IT" sz="2000" dirty="0"/>
              <a:t>La Commissione paritetica fornisce  alla  Conferenza  unificata  e  alle Camere adeguata informativa degli esiti della valutazione degli oneri finanziari. </a:t>
            </a:r>
          </a:p>
        </p:txBody>
      </p:sp>
    </p:spTree>
    <p:extLst>
      <p:ext uri="{BB962C8B-B14F-4D97-AF65-F5344CB8AC3E}">
        <p14:creationId xmlns:p14="http://schemas.microsoft.com/office/powerpoint/2010/main" val="1813291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66F638-93C4-C60D-1154-AB7D6BA353A1}"/>
              </a:ext>
            </a:extLst>
          </p:cNvPr>
          <p:cNvSpPr>
            <a:spLocks noGrp="1"/>
          </p:cNvSpPr>
          <p:nvPr>
            <p:ph type="title"/>
          </p:nvPr>
        </p:nvSpPr>
        <p:spPr>
          <a:xfrm>
            <a:off x="838200" y="365125"/>
            <a:ext cx="10515600" cy="1325563"/>
          </a:xfrm>
        </p:spPr>
        <p:txBody>
          <a:bodyPr>
            <a:normAutofit/>
          </a:bodyPr>
          <a:lstStyle/>
          <a:p>
            <a:r>
              <a:rPr lang="it-IT" sz="5400"/>
              <a:t>Art.9</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878250F-C36C-A296-B197-AE3013E32187}"/>
              </a:ext>
            </a:extLst>
          </p:cNvPr>
          <p:cNvSpPr>
            <a:spLocks noGrp="1"/>
          </p:cNvSpPr>
          <p:nvPr>
            <p:ph idx="1"/>
          </p:nvPr>
        </p:nvSpPr>
        <p:spPr>
          <a:xfrm>
            <a:off x="838200" y="1929384"/>
            <a:ext cx="10515600" cy="4251960"/>
          </a:xfrm>
        </p:spPr>
        <p:txBody>
          <a:bodyPr>
            <a:normAutofit/>
          </a:bodyPr>
          <a:lstStyle/>
          <a:p>
            <a:pPr marL="0" indent="0">
              <a:buNone/>
            </a:pPr>
            <a:r>
              <a:rPr lang="it-IT" sz="2200" dirty="0"/>
              <a:t>Dall'applicazione della presente legge e di ciascuna intesa  non</a:t>
            </a:r>
          </a:p>
          <a:p>
            <a:pPr marL="0" indent="0">
              <a:buNone/>
            </a:pPr>
            <a:r>
              <a:rPr lang="it-IT" sz="2200" dirty="0"/>
              <a:t>devono derivare  nuovi  o  maggiori  oneri  a  carico  della  finanza</a:t>
            </a:r>
          </a:p>
          <a:p>
            <a:pPr marL="0" indent="0">
              <a:buNone/>
            </a:pPr>
            <a:r>
              <a:rPr lang="it-IT" sz="2200" dirty="0"/>
              <a:t>pubblica. </a:t>
            </a:r>
          </a:p>
        </p:txBody>
      </p:sp>
    </p:spTree>
    <p:extLst>
      <p:ext uri="{BB962C8B-B14F-4D97-AF65-F5344CB8AC3E}">
        <p14:creationId xmlns:p14="http://schemas.microsoft.com/office/powerpoint/2010/main" val="154122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951D72-9B85-9875-2BEC-186D8823C162}"/>
              </a:ext>
            </a:extLst>
          </p:cNvPr>
          <p:cNvSpPr>
            <a:spLocks noGrp="1"/>
          </p:cNvSpPr>
          <p:nvPr>
            <p:ph type="title"/>
          </p:nvPr>
        </p:nvSpPr>
        <p:spPr>
          <a:xfrm>
            <a:off x="876693" y="741391"/>
            <a:ext cx="4597747" cy="1616203"/>
          </a:xfrm>
        </p:spPr>
        <p:txBody>
          <a:bodyPr anchor="b">
            <a:normAutofit/>
          </a:bodyPr>
          <a:lstStyle/>
          <a:p>
            <a:r>
              <a:rPr lang="it-IT" sz="3200"/>
              <a:t>Cosa è l’autonomia differenziata</a:t>
            </a:r>
          </a:p>
        </p:txBody>
      </p:sp>
      <p:sp>
        <p:nvSpPr>
          <p:cNvPr id="3" name="Segnaposto contenuto 2">
            <a:extLst>
              <a:ext uri="{FF2B5EF4-FFF2-40B4-BE49-F238E27FC236}">
                <a16:creationId xmlns:a16="http://schemas.microsoft.com/office/drawing/2014/main" id="{D3DED27C-42FD-6E19-BB83-C793C385EE88}"/>
              </a:ext>
            </a:extLst>
          </p:cNvPr>
          <p:cNvSpPr>
            <a:spLocks noGrp="1"/>
          </p:cNvSpPr>
          <p:nvPr>
            <p:ph idx="1"/>
          </p:nvPr>
        </p:nvSpPr>
        <p:spPr>
          <a:xfrm>
            <a:off x="876693" y="2533476"/>
            <a:ext cx="4597746" cy="3447832"/>
          </a:xfrm>
        </p:spPr>
        <p:txBody>
          <a:bodyPr anchor="t">
            <a:normAutofit/>
          </a:bodyPr>
          <a:lstStyle/>
          <a:p>
            <a:pPr marL="0" indent="0">
              <a:buNone/>
            </a:pPr>
            <a:r>
              <a:rPr lang="it-IT" sz="1700" kern="0" spc="5" dirty="0">
                <a:effectLst/>
                <a:latin typeface="Helvetica" panose="020B0604020202020204" pitchFamily="34" charset="0"/>
                <a:ea typeface="Times New Roman" panose="02020603050405020304" pitchFamily="18" charset="0"/>
                <a:cs typeface="Times New Roman" panose="02020603050405020304" pitchFamily="18" charset="0"/>
              </a:rPr>
              <a:t>L’art. 116 della Costituzione, terzo comma prevede che  </a:t>
            </a:r>
            <a:r>
              <a:rPr lang="it-IT" sz="1700" i="1" kern="0" spc="5" dirty="0">
                <a:effectLst/>
                <a:latin typeface="Helvetica" panose="020B0604020202020204" pitchFamily="34" charset="0"/>
                <a:ea typeface="Times New Roman" panose="02020603050405020304" pitchFamily="18" charset="0"/>
                <a:cs typeface="Times New Roman" panose="02020603050405020304" pitchFamily="18" charset="0"/>
              </a:rPr>
              <a:t>“</a:t>
            </a:r>
            <a:r>
              <a:rPr lang="it-IT" sz="1700" b="1" i="1" kern="0" spc="5" dirty="0">
                <a:effectLst/>
                <a:latin typeface="Helvetica" panose="020B0604020202020204" pitchFamily="34" charset="0"/>
                <a:ea typeface="Times New Roman" panose="02020603050405020304" pitchFamily="18" charset="0"/>
                <a:cs typeface="Times New Roman" panose="02020603050405020304" pitchFamily="18" charset="0"/>
              </a:rPr>
              <a:t>forme e condizioni particolari di autonomia</a:t>
            </a:r>
            <a:r>
              <a:rPr lang="it-IT" sz="1700" i="1" kern="0" spc="5" dirty="0">
                <a:effectLst/>
                <a:latin typeface="Helvetica" panose="020B0604020202020204" pitchFamily="34" charset="0"/>
                <a:ea typeface="Times New Roman" panose="02020603050405020304" pitchFamily="18" charset="0"/>
                <a:cs typeface="Times New Roman" panose="02020603050405020304" pitchFamily="18" charset="0"/>
              </a:rPr>
              <a:t>”</a:t>
            </a:r>
            <a:r>
              <a:rPr lang="it-IT" sz="1700" kern="0" spc="5" dirty="0">
                <a:effectLst/>
                <a:latin typeface="Helvetica" panose="020B0604020202020204" pitchFamily="34" charset="0"/>
                <a:ea typeface="Times New Roman" panose="02020603050405020304" pitchFamily="18" charset="0"/>
                <a:cs typeface="Times New Roman" panose="02020603050405020304" pitchFamily="18" charset="0"/>
              </a:rPr>
              <a:t> alle regioni a statuto ordinario possano essere attribuite </a:t>
            </a:r>
            <a:r>
              <a:rPr lang="it-IT" sz="1700" i="1" kern="0" spc="5" dirty="0">
                <a:effectLst/>
                <a:latin typeface="Helvetica" panose="020B0604020202020204" pitchFamily="34" charset="0"/>
                <a:ea typeface="Times New Roman" panose="02020603050405020304" pitchFamily="18" charset="0"/>
                <a:cs typeface="Times New Roman" panose="02020603050405020304" pitchFamily="18" charset="0"/>
              </a:rPr>
              <a:t>“con legge dello Stato su iniziativa della regione interessata”.</a:t>
            </a:r>
            <a:r>
              <a:rPr lang="it-IT" sz="1700" kern="0" spc="5" dirty="0">
                <a:effectLst/>
                <a:latin typeface="Helvetica" panose="020B0604020202020204" pitchFamily="34" charset="0"/>
                <a:ea typeface="Times New Roman" panose="02020603050405020304" pitchFamily="18" charset="0"/>
                <a:cs typeface="Times New Roman" panose="02020603050405020304" pitchFamily="18" charset="0"/>
              </a:rPr>
              <a:t> </a:t>
            </a:r>
          </a:p>
          <a:p>
            <a:pPr marL="0" indent="0">
              <a:buNone/>
            </a:pPr>
            <a:r>
              <a:rPr lang="it-IT" sz="1700" kern="0" spc="5" dirty="0">
                <a:effectLst/>
                <a:latin typeface="Helvetica" panose="020B0604020202020204" pitchFamily="34" charset="0"/>
                <a:ea typeface="Times New Roman" panose="02020603050405020304" pitchFamily="18" charset="0"/>
                <a:cs typeface="Times New Roman" panose="02020603050405020304" pitchFamily="18" charset="0"/>
              </a:rPr>
              <a:t>Questo comma però </a:t>
            </a:r>
            <a:r>
              <a:rPr lang="it-IT" sz="1700" b="1" kern="0" spc="5" dirty="0">
                <a:effectLst/>
                <a:latin typeface="Helvetica" panose="020B0604020202020204" pitchFamily="34" charset="0"/>
                <a:ea typeface="Times New Roman" panose="02020603050405020304" pitchFamily="18" charset="0"/>
                <a:cs typeface="Times New Roman" panose="02020603050405020304" pitchFamily="18" charset="0"/>
              </a:rPr>
              <a:t>non è mai stato attuato</a:t>
            </a:r>
            <a:r>
              <a:rPr lang="it-IT" sz="1700" kern="0" spc="5" dirty="0">
                <a:effectLst/>
                <a:latin typeface="Helvetica" panose="020B0604020202020204" pitchFamily="34" charset="0"/>
                <a:ea typeface="Times New Roman" panose="02020603050405020304" pitchFamily="18" charset="0"/>
                <a:cs typeface="Times New Roman" panose="02020603050405020304" pitchFamily="18" charset="0"/>
              </a:rPr>
              <a:t>, fino a ora, soprattutto a causa delle </a:t>
            </a:r>
            <a:r>
              <a:rPr lang="it-IT" sz="1700" b="1" kern="0" spc="5" dirty="0">
                <a:effectLst/>
                <a:latin typeface="Helvetica" panose="020B0604020202020204" pitchFamily="34" charset="0"/>
                <a:ea typeface="Times New Roman" panose="02020603050405020304" pitchFamily="18" charset="0"/>
                <a:cs typeface="Times New Roman" panose="02020603050405020304" pitchFamily="18" charset="0"/>
              </a:rPr>
              <a:t>grandi differenze economiche e sociali tra regioni</a:t>
            </a:r>
            <a:r>
              <a:rPr lang="it-IT" sz="1700" kern="0" spc="5" dirty="0">
                <a:effectLst/>
                <a:latin typeface="Helvetica" panose="020B0604020202020204" pitchFamily="34" charset="0"/>
                <a:ea typeface="Times New Roman" panose="02020603050405020304" pitchFamily="18" charset="0"/>
                <a:cs typeface="Times New Roman" panose="02020603050405020304" pitchFamily="18" charset="0"/>
              </a:rPr>
              <a:t>, che rendono particolarmente delicata l’approvazione di leggi in questo senso.</a:t>
            </a:r>
          </a:p>
          <a:p>
            <a:pPr marL="0" indent="0">
              <a:buNone/>
            </a:pPr>
            <a:r>
              <a:rPr lang="it-IT" sz="1700" kern="0" spc="5" dirty="0">
                <a:effectLst/>
                <a:latin typeface="Helvetica" panose="020B0604020202020204" pitchFamily="34" charset="0"/>
                <a:ea typeface="Calibri" panose="020F0502020204030204" pitchFamily="34" charset="0"/>
                <a:cs typeface="Times New Roman" panose="02020603050405020304" pitchFamily="18" charset="0"/>
              </a:rPr>
              <a:t>(Carboni, 2024)</a:t>
            </a:r>
            <a:endParaRPr lang="it-IT" sz="17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700" dirty="0"/>
          </a:p>
        </p:txBody>
      </p:sp>
      <p:pic>
        <p:nvPicPr>
          <p:cNvPr id="4" name="Immagine 3">
            <a:extLst>
              <a:ext uri="{FF2B5EF4-FFF2-40B4-BE49-F238E27FC236}">
                <a16:creationId xmlns:a16="http://schemas.microsoft.com/office/drawing/2014/main" id="{23C3B87E-4BC6-42DE-E455-54E75751BD90}"/>
              </a:ext>
            </a:extLst>
          </p:cNvPr>
          <p:cNvPicPr>
            <a:picLocks noChangeAspect="1"/>
          </p:cNvPicPr>
          <p:nvPr/>
        </p:nvPicPr>
        <p:blipFill>
          <a:blip r:embed="rId2"/>
          <a:stretch>
            <a:fillRect/>
          </a:stretch>
        </p:blipFill>
        <p:spPr>
          <a:xfrm>
            <a:off x="6096001" y="1621662"/>
            <a:ext cx="5319062" cy="3539593"/>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837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EC5C684-F40E-C6B7-CA34-CE4209D0F79B}"/>
              </a:ext>
            </a:extLst>
          </p:cNvPr>
          <p:cNvSpPr>
            <a:spLocks noGrp="1"/>
          </p:cNvSpPr>
          <p:nvPr>
            <p:ph type="title"/>
          </p:nvPr>
        </p:nvSpPr>
        <p:spPr>
          <a:xfrm>
            <a:off x="572493" y="238539"/>
            <a:ext cx="11018520" cy="1434415"/>
          </a:xfrm>
        </p:spPr>
        <p:txBody>
          <a:bodyPr anchor="b">
            <a:normAutofit/>
          </a:bodyPr>
          <a:lstStyle/>
          <a:p>
            <a:r>
              <a:rPr lang="it-IT" sz="5000"/>
              <a:t>Le questioni di legittimità costituzionale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E2065A3-7CDB-EA76-4DD4-E7549909899C}"/>
              </a:ext>
            </a:extLst>
          </p:cNvPr>
          <p:cNvSpPr>
            <a:spLocks noGrp="1"/>
          </p:cNvSpPr>
          <p:nvPr>
            <p:ph idx="1"/>
          </p:nvPr>
        </p:nvSpPr>
        <p:spPr>
          <a:xfrm>
            <a:off x="572493" y="2071316"/>
            <a:ext cx="6713552" cy="4119172"/>
          </a:xfrm>
        </p:spPr>
        <p:txBody>
          <a:bodyPr anchor="t">
            <a:normAutofit/>
          </a:bodyPr>
          <a:lstStyle/>
          <a:p>
            <a:r>
              <a:rPr lang="it-IT" sz="2200" dirty="0"/>
              <a:t>Sui ricorsi di quattro Regioni (Puglia, Toscana, Sardegna e Campania) la Corte costituzionale ha dichiarato illegittimi </a:t>
            </a:r>
            <a:r>
              <a:rPr lang="it-IT" sz="2200" b="1" dirty="0"/>
              <a:t>specifici profili del testo, pur ritenendo non fondata la questione di costituzionalità dell’intera legge. </a:t>
            </a:r>
          </a:p>
          <a:p>
            <a:r>
              <a:rPr lang="it-IT" sz="2200" dirty="0"/>
              <a:t>La decisione della Consulta era attesa il 14 dicembre, ma negli ultimi giorni i giudici hanno dato una potente accelerazione al dossier.</a:t>
            </a:r>
          </a:p>
        </p:txBody>
      </p:sp>
      <p:pic>
        <p:nvPicPr>
          <p:cNvPr id="4" name="Immagine 3">
            <a:extLst>
              <a:ext uri="{FF2B5EF4-FFF2-40B4-BE49-F238E27FC236}">
                <a16:creationId xmlns:a16="http://schemas.microsoft.com/office/drawing/2014/main" id="{C8AB6823-BB50-93C5-7091-2DAC1E4564B4}"/>
              </a:ext>
            </a:extLst>
          </p:cNvPr>
          <p:cNvPicPr>
            <a:picLocks noChangeAspect="1"/>
          </p:cNvPicPr>
          <p:nvPr/>
        </p:nvPicPr>
        <p:blipFill>
          <a:blip r:embed="rId2"/>
          <a:srcRect l="17905" r="18074" b="-1"/>
          <a:stretch/>
        </p:blipFill>
        <p:spPr>
          <a:xfrm>
            <a:off x="7675658" y="2093976"/>
            <a:ext cx="3941064" cy="4096512"/>
          </a:xfrm>
          <a:prstGeom prst="rect">
            <a:avLst/>
          </a:prstGeom>
        </p:spPr>
      </p:pic>
    </p:spTree>
    <p:extLst>
      <p:ext uri="{BB962C8B-B14F-4D97-AF65-F5344CB8AC3E}">
        <p14:creationId xmlns:p14="http://schemas.microsoft.com/office/powerpoint/2010/main" val="1368902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84932F-0699-8701-B2F0-3A1B3E61E559}"/>
              </a:ext>
            </a:extLst>
          </p:cNvPr>
          <p:cNvSpPr>
            <a:spLocks noGrp="1"/>
          </p:cNvSpPr>
          <p:nvPr>
            <p:ph type="title"/>
          </p:nvPr>
        </p:nvSpPr>
        <p:spPr>
          <a:xfrm>
            <a:off x="572493" y="238539"/>
            <a:ext cx="11018520" cy="1434415"/>
          </a:xfrm>
        </p:spPr>
        <p:txBody>
          <a:bodyPr anchor="b">
            <a:normAutofit/>
          </a:bodyPr>
          <a:lstStyle/>
          <a:p>
            <a:r>
              <a:rPr lang="it-IT" sz="5400"/>
              <a:t>Profilo n.1</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6988E9C-A886-B16A-6374-C71E915DFCA9}"/>
              </a:ext>
            </a:extLst>
          </p:cNvPr>
          <p:cNvSpPr>
            <a:spLocks noGrp="1"/>
          </p:cNvSpPr>
          <p:nvPr>
            <p:ph idx="1"/>
          </p:nvPr>
        </p:nvSpPr>
        <p:spPr>
          <a:xfrm>
            <a:off x="572493" y="2071316"/>
            <a:ext cx="6713552" cy="4119172"/>
          </a:xfrm>
        </p:spPr>
        <p:txBody>
          <a:bodyPr anchor="t">
            <a:normAutofit/>
          </a:bodyPr>
          <a:lstStyle/>
          <a:p>
            <a:r>
              <a:rPr lang="it-IT" sz="2200" dirty="0"/>
              <a:t>- la possibilità che l’intesa tra lo Stato e la Regione e la successiva legge di </a:t>
            </a:r>
            <a:r>
              <a:rPr lang="it-IT" sz="2200" b="1" dirty="0"/>
              <a:t>differenziazione trasferiscano materie o ambiti di materie, “laddove la Corte ritiene che la devoluzione debba riguardare specifiche funzioni legislative e amministrative e debba essere giustificata, in relazione alla singola regione, alla luce del principio di sussidiarietà</a:t>
            </a:r>
            <a:r>
              <a:rPr lang="it-IT" sz="2200" dirty="0"/>
              <a:t>”;</a:t>
            </a:r>
          </a:p>
          <a:p>
            <a:endParaRPr lang="it-IT" sz="2200" dirty="0"/>
          </a:p>
          <a:p>
            <a:r>
              <a:rPr lang="it-IT" sz="2200" dirty="0"/>
              <a:t>Le materie non si possono trasferire </a:t>
            </a:r>
            <a:r>
              <a:rPr lang="it-IT" sz="2200" b="1" dirty="0"/>
              <a:t>in blocco </a:t>
            </a:r>
            <a:r>
              <a:rPr lang="it-IT" sz="2200" dirty="0"/>
              <a:t>ma il trasferimento deve essere calibrato alla realtà territoriale </a:t>
            </a:r>
          </a:p>
          <a:p>
            <a:endParaRPr lang="it-IT" sz="2200" dirty="0"/>
          </a:p>
        </p:txBody>
      </p:sp>
      <p:pic>
        <p:nvPicPr>
          <p:cNvPr id="4" name="Immagine 3">
            <a:extLst>
              <a:ext uri="{FF2B5EF4-FFF2-40B4-BE49-F238E27FC236}">
                <a16:creationId xmlns:a16="http://schemas.microsoft.com/office/drawing/2014/main" id="{0D203D3F-9FD6-2A23-06AC-CF2C556EE830}"/>
              </a:ext>
            </a:extLst>
          </p:cNvPr>
          <p:cNvPicPr>
            <a:picLocks noChangeAspect="1"/>
          </p:cNvPicPr>
          <p:nvPr/>
        </p:nvPicPr>
        <p:blipFill>
          <a:blip r:embed="rId2"/>
          <a:srcRect l="25055" r="16488" b="2"/>
          <a:stretch/>
        </p:blipFill>
        <p:spPr>
          <a:xfrm>
            <a:off x="7675658" y="2093976"/>
            <a:ext cx="3941064" cy="4096512"/>
          </a:xfrm>
          <a:prstGeom prst="rect">
            <a:avLst/>
          </a:prstGeom>
        </p:spPr>
      </p:pic>
    </p:spTree>
    <p:extLst>
      <p:ext uri="{BB962C8B-B14F-4D97-AF65-F5344CB8AC3E}">
        <p14:creationId xmlns:p14="http://schemas.microsoft.com/office/powerpoint/2010/main" val="162977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9DF067-2CE2-2700-66DA-4821E4216369}"/>
              </a:ext>
            </a:extLst>
          </p:cNvPr>
          <p:cNvSpPr>
            <a:spLocks noGrp="1"/>
          </p:cNvSpPr>
          <p:nvPr>
            <p:ph type="title"/>
          </p:nvPr>
        </p:nvSpPr>
        <p:spPr>
          <a:xfrm>
            <a:off x="572493" y="238539"/>
            <a:ext cx="11018520" cy="1434415"/>
          </a:xfrm>
        </p:spPr>
        <p:txBody>
          <a:bodyPr anchor="b">
            <a:normAutofit/>
          </a:bodyPr>
          <a:lstStyle/>
          <a:p>
            <a:r>
              <a:rPr lang="it-IT" sz="5400"/>
              <a:t>Profilo n.2</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6EBA5DF-ABFF-0860-44D8-B7B03D2A6FD6}"/>
              </a:ext>
            </a:extLst>
          </p:cNvPr>
          <p:cNvSpPr>
            <a:spLocks noGrp="1"/>
          </p:cNvSpPr>
          <p:nvPr>
            <p:ph idx="1"/>
          </p:nvPr>
        </p:nvSpPr>
        <p:spPr>
          <a:xfrm>
            <a:off x="572493" y="2071316"/>
            <a:ext cx="6713552" cy="4119172"/>
          </a:xfrm>
        </p:spPr>
        <p:txBody>
          <a:bodyPr anchor="t">
            <a:normAutofit/>
          </a:bodyPr>
          <a:lstStyle/>
          <a:p>
            <a:r>
              <a:rPr lang="it-IT" sz="2200" dirty="0"/>
              <a:t>- il conferimento di </a:t>
            </a:r>
            <a:r>
              <a:rPr lang="it-IT" sz="2200" b="1" dirty="0"/>
              <a:t>una delega legislativa per la determinazione dei livelli essenziali delle prestazioni concernenti i diritti civili e sociali (</a:t>
            </a:r>
            <a:r>
              <a:rPr lang="it-IT" sz="2200" b="1" dirty="0" err="1"/>
              <a:t>Lep</a:t>
            </a:r>
            <a:r>
              <a:rPr lang="it-IT" sz="2200" b="1" dirty="0"/>
              <a:t>) priva di idonei criteri direttivi</a:t>
            </a:r>
            <a:r>
              <a:rPr lang="it-IT" sz="2200" dirty="0"/>
              <a:t>, "con la conseguenza che la decisione sostanziale viene rimessa nelle mani del governo, limitando il ruolo costituzionale del Parlamento";</a:t>
            </a:r>
          </a:p>
        </p:txBody>
      </p:sp>
      <p:pic>
        <p:nvPicPr>
          <p:cNvPr id="4" name="Immagine 3">
            <a:extLst>
              <a:ext uri="{FF2B5EF4-FFF2-40B4-BE49-F238E27FC236}">
                <a16:creationId xmlns:a16="http://schemas.microsoft.com/office/drawing/2014/main" id="{0669E1BC-424A-B4FB-0C25-C861B5323C1D}"/>
              </a:ext>
            </a:extLst>
          </p:cNvPr>
          <p:cNvPicPr>
            <a:picLocks noChangeAspect="1"/>
          </p:cNvPicPr>
          <p:nvPr/>
        </p:nvPicPr>
        <p:blipFill>
          <a:blip r:embed="rId2"/>
          <a:srcRect l="17414" r="28890"/>
          <a:stretch/>
        </p:blipFill>
        <p:spPr>
          <a:xfrm>
            <a:off x="7675658" y="2093976"/>
            <a:ext cx="3941064" cy="4096512"/>
          </a:xfrm>
          <a:prstGeom prst="rect">
            <a:avLst/>
          </a:prstGeom>
        </p:spPr>
      </p:pic>
    </p:spTree>
    <p:extLst>
      <p:ext uri="{BB962C8B-B14F-4D97-AF65-F5344CB8AC3E}">
        <p14:creationId xmlns:p14="http://schemas.microsoft.com/office/powerpoint/2010/main" val="3068270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26C4C88-7300-1804-359E-E9D8902D0B5A}"/>
              </a:ext>
            </a:extLst>
          </p:cNvPr>
          <p:cNvSpPr>
            <a:spLocks noGrp="1"/>
          </p:cNvSpPr>
          <p:nvPr>
            <p:ph type="title"/>
          </p:nvPr>
        </p:nvSpPr>
        <p:spPr>
          <a:xfrm>
            <a:off x="572493" y="238539"/>
            <a:ext cx="11018520" cy="1434415"/>
          </a:xfrm>
        </p:spPr>
        <p:txBody>
          <a:bodyPr anchor="b">
            <a:normAutofit/>
          </a:bodyPr>
          <a:lstStyle/>
          <a:p>
            <a:r>
              <a:rPr lang="it-IT" sz="5400" dirty="0"/>
              <a:t>Profilo n.3 e 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3D66717-CD92-F809-33F9-F34A03698408}"/>
              </a:ext>
            </a:extLst>
          </p:cNvPr>
          <p:cNvSpPr>
            <a:spLocks noGrp="1"/>
          </p:cNvSpPr>
          <p:nvPr>
            <p:ph idx="1"/>
          </p:nvPr>
        </p:nvSpPr>
        <p:spPr>
          <a:xfrm>
            <a:off x="572493" y="2071316"/>
            <a:ext cx="6713552" cy="4119172"/>
          </a:xfrm>
        </p:spPr>
        <p:txBody>
          <a:bodyPr anchor="t">
            <a:normAutofit/>
          </a:bodyPr>
          <a:lstStyle/>
          <a:p>
            <a:r>
              <a:rPr lang="it-IT" sz="2200" dirty="0"/>
              <a:t>-la previsione che </a:t>
            </a:r>
            <a:r>
              <a:rPr lang="it-IT" sz="2200" b="1" dirty="0"/>
              <a:t>sia un decreto del presidente del Consiglio dei ministri (Dpcm) a determinare l’aggiornamento dei </a:t>
            </a:r>
            <a:r>
              <a:rPr lang="it-IT" sz="2200" b="1" dirty="0" err="1"/>
              <a:t>Lep</a:t>
            </a:r>
            <a:r>
              <a:rPr lang="it-IT" sz="2200" dirty="0"/>
              <a:t>;</a:t>
            </a:r>
          </a:p>
          <a:p>
            <a:endParaRPr lang="it-IT" sz="2200" dirty="0"/>
          </a:p>
          <a:p>
            <a:r>
              <a:rPr lang="it-IT" sz="2200" dirty="0"/>
              <a:t> il ricorso alla procedura prevista dalla legge 197 del 2022 (legge di bilancio per il 2023) per la determinazione dei </a:t>
            </a:r>
            <a:r>
              <a:rPr lang="it-IT" sz="2200" dirty="0" err="1"/>
              <a:t>Lep</a:t>
            </a:r>
            <a:r>
              <a:rPr lang="it-IT" sz="2200" dirty="0"/>
              <a:t> </a:t>
            </a:r>
            <a:r>
              <a:rPr lang="it-IT" sz="2200" b="1" dirty="0"/>
              <a:t>con Dpcm, sino all’entrata in vigore dei decreti legislativi previsti </a:t>
            </a:r>
            <a:r>
              <a:rPr lang="it-IT" sz="2200" dirty="0"/>
              <a:t>dalla stessa legge per definire i </a:t>
            </a:r>
            <a:r>
              <a:rPr lang="it-IT" sz="2200" dirty="0" err="1"/>
              <a:t>Lep</a:t>
            </a:r>
            <a:r>
              <a:rPr lang="it-IT" sz="2200" dirty="0"/>
              <a:t>;</a:t>
            </a:r>
          </a:p>
          <a:p>
            <a:endParaRPr lang="it-IT" sz="2200" dirty="0"/>
          </a:p>
          <a:p>
            <a:endParaRPr lang="it-IT" sz="2200" dirty="0"/>
          </a:p>
        </p:txBody>
      </p:sp>
      <p:pic>
        <p:nvPicPr>
          <p:cNvPr id="4" name="Immagine 3">
            <a:extLst>
              <a:ext uri="{FF2B5EF4-FFF2-40B4-BE49-F238E27FC236}">
                <a16:creationId xmlns:a16="http://schemas.microsoft.com/office/drawing/2014/main" id="{45A07C02-9544-234E-8825-8EF796D80887}"/>
              </a:ext>
            </a:extLst>
          </p:cNvPr>
          <p:cNvPicPr>
            <a:picLocks noChangeAspect="1"/>
          </p:cNvPicPr>
          <p:nvPr/>
        </p:nvPicPr>
        <p:blipFill>
          <a:blip r:embed="rId2"/>
          <a:srcRect l="27684" r="22203"/>
          <a:stretch/>
        </p:blipFill>
        <p:spPr>
          <a:xfrm>
            <a:off x="7675658" y="2093976"/>
            <a:ext cx="3941064" cy="4096512"/>
          </a:xfrm>
          <a:prstGeom prst="rect">
            <a:avLst/>
          </a:prstGeom>
        </p:spPr>
      </p:pic>
    </p:spTree>
    <p:extLst>
      <p:ext uri="{BB962C8B-B14F-4D97-AF65-F5344CB8AC3E}">
        <p14:creationId xmlns:p14="http://schemas.microsoft.com/office/powerpoint/2010/main" val="3288508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76FEA45-EFF4-6424-9DA0-09DC18DBEDE6}"/>
              </a:ext>
            </a:extLst>
          </p:cNvPr>
          <p:cNvSpPr>
            <a:spLocks noGrp="1"/>
          </p:cNvSpPr>
          <p:nvPr>
            <p:ph type="title"/>
          </p:nvPr>
        </p:nvSpPr>
        <p:spPr>
          <a:xfrm>
            <a:off x="572493" y="238539"/>
            <a:ext cx="11018520" cy="1434415"/>
          </a:xfrm>
        </p:spPr>
        <p:txBody>
          <a:bodyPr anchor="b">
            <a:normAutofit/>
          </a:bodyPr>
          <a:lstStyle/>
          <a:p>
            <a:r>
              <a:rPr lang="it-IT" sz="5400"/>
              <a:t>Profilo n. 5</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57F56D4-8AB9-8A61-2A86-2853075CEE79}"/>
              </a:ext>
            </a:extLst>
          </p:cNvPr>
          <p:cNvSpPr>
            <a:spLocks noGrp="1"/>
          </p:cNvSpPr>
          <p:nvPr>
            <p:ph idx="1"/>
          </p:nvPr>
        </p:nvSpPr>
        <p:spPr>
          <a:xfrm>
            <a:off x="572493" y="2071316"/>
            <a:ext cx="6713552" cy="4119172"/>
          </a:xfrm>
        </p:spPr>
        <p:txBody>
          <a:bodyPr anchor="t">
            <a:normAutofit/>
          </a:bodyPr>
          <a:lstStyle/>
          <a:p>
            <a:r>
              <a:rPr lang="it-IT" sz="2200" dirty="0"/>
              <a:t>la possibilità di modificare, </a:t>
            </a:r>
            <a:r>
              <a:rPr lang="it-IT" sz="2200" b="1" dirty="0"/>
              <a:t>con decreto interministeriale, le aliquote della compartecipazione al gettito dei tributi erariali, prevista per finanziare le funzioni trasferite</a:t>
            </a:r>
            <a:r>
              <a:rPr lang="it-IT" sz="2200" dirty="0"/>
              <a:t>, in caso di scostamento tra il fabbisogno di spesa e l’andamento dello stesso gettito; “in base a tale previsione – spiega la Consulta - potrebbero essere premiate proprio le regioni inefficienti, che, dopo aver ottenuto dallo Stato le risorse finalizzate all’esercizio delle funzioni trasferite, non sono in grado di assicurare con quelle risorse il compiuto adempimento delle stesse funzioni”;</a:t>
            </a:r>
          </a:p>
        </p:txBody>
      </p:sp>
      <p:pic>
        <p:nvPicPr>
          <p:cNvPr id="4" name="Immagine 3">
            <a:extLst>
              <a:ext uri="{FF2B5EF4-FFF2-40B4-BE49-F238E27FC236}">
                <a16:creationId xmlns:a16="http://schemas.microsoft.com/office/drawing/2014/main" id="{103EC4F8-0940-F4AF-9D10-75C39B9F4859}"/>
              </a:ext>
            </a:extLst>
          </p:cNvPr>
          <p:cNvPicPr>
            <a:picLocks noChangeAspect="1"/>
          </p:cNvPicPr>
          <p:nvPr/>
        </p:nvPicPr>
        <p:blipFill>
          <a:blip r:embed="rId2"/>
          <a:srcRect l="21511" r="27264" b="1"/>
          <a:stretch/>
        </p:blipFill>
        <p:spPr>
          <a:xfrm>
            <a:off x="7675658" y="2093976"/>
            <a:ext cx="3941064" cy="4096512"/>
          </a:xfrm>
          <a:prstGeom prst="rect">
            <a:avLst/>
          </a:prstGeom>
        </p:spPr>
      </p:pic>
    </p:spTree>
    <p:extLst>
      <p:ext uri="{BB962C8B-B14F-4D97-AF65-F5344CB8AC3E}">
        <p14:creationId xmlns:p14="http://schemas.microsoft.com/office/powerpoint/2010/main" val="932210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1D11698-322A-2BE1-CCC0-E5D5A37D3059}"/>
              </a:ext>
            </a:extLst>
          </p:cNvPr>
          <p:cNvSpPr>
            <a:spLocks noGrp="1"/>
          </p:cNvSpPr>
          <p:nvPr>
            <p:ph type="title"/>
          </p:nvPr>
        </p:nvSpPr>
        <p:spPr>
          <a:xfrm>
            <a:off x="635000" y="640823"/>
            <a:ext cx="3418659" cy="5583148"/>
          </a:xfrm>
        </p:spPr>
        <p:txBody>
          <a:bodyPr anchor="ctr">
            <a:normAutofit/>
          </a:bodyPr>
          <a:lstStyle/>
          <a:p>
            <a:r>
              <a:rPr lang="it-IT" sz="5400"/>
              <a:t>Profilo n. 6 e 7</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34F263D4-959D-DC83-A4F5-E44AC9911336}"/>
              </a:ext>
            </a:extLst>
          </p:cNvPr>
          <p:cNvGraphicFramePr>
            <a:graphicFrameLocks noGrp="1"/>
          </p:cNvGraphicFramePr>
          <p:nvPr>
            <p:ph idx="1"/>
            <p:extLst>
              <p:ext uri="{D42A27DB-BD31-4B8C-83A1-F6EECF244321}">
                <p14:modId xmlns:p14="http://schemas.microsoft.com/office/powerpoint/2010/main" val="41655072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2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A4F855A-B08A-70F7-AF96-0A0B799C96F1}"/>
              </a:ext>
            </a:extLst>
          </p:cNvPr>
          <p:cNvSpPr>
            <a:spLocks noGrp="1"/>
          </p:cNvSpPr>
          <p:nvPr>
            <p:ph type="title"/>
          </p:nvPr>
        </p:nvSpPr>
        <p:spPr>
          <a:xfrm>
            <a:off x="572493" y="238539"/>
            <a:ext cx="11018520" cy="1434415"/>
          </a:xfrm>
        </p:spPr>
        <p:txBody>
          <a:bodyPr anchor="b">
            <a:normAutofit/>
          </a:bodyPr>
          <a:lstStyle/>
          <a:p>
            <a:r>
              <a:rPr lang="it-IT" sz="5400"/>
              <a:t>Cosa non è incostituzionale?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6A81987-1572-8998-88F0-07C9496565E6}"/>
              </a:ext>
            </a:extLst>
          </p:cNvPr>
          <p:cNvSpPr>
            <a:spLocks noGrp="1"/>
          </p:cNvSpPr>
          <p:nvPr>
            <p:ph idx="1"/>
          </p:nvPr>
        </p:nvSpPr>
        <p:spPr>
          <a:xfrm>
            <a:off x="572493" y="2071316"/>
            <a:ext cx="6713552" cy="4119172"/>
          </a:xfrm>
        </p:spPr>
        <p:txBody>
          <a:bodyPr anchor="t">
            <a:normAutofit/>
          </a:bodyPr>
          <a:lstStyle/>
          <a:p>
            <a:r>
              <a:rPr lang="it-IT" sz="2200" dirty="0"/>
              <a:t>La Consulta ritiene invece coerente con il quadro costituzionale il fatto che l’iniziativa legislativa sull'autonomia non sia riservata unicamente al governo, che </a:t>
            </a:r>
            <a:r>
              <a:rPr lang="it-IT" sz="2200" b="1" dirty="0"/>
              <a:t>il Parlamento abbia possibilità di emendare le intese con le regioni, la distinzione tra materie </a:t>
            </a:r>
            <a:r>
              <a:rPr lang="it-IT" sz="2200" b="1" dirty="0" err="1"/>
              <a:t>Lep</a:t>
            </a:r>
            <a:r>
              <a:rPr lang="it-IT" sz="2200" b="1" dirty="0"/>
              <a:t> e materie no-</a:t>
            </a:r>
            <a:r>
              <a:rPr lang="it-IT" sz="2200" b="1" dirty="0" err="1"/>
              <a:t>Lep</a:t>
            </a:r>
            <a:r>
              <a:rPr lang="it-IT" sz="2200" b="1" dirty="0"/>
              <a:t>, la sostituzione della spesa storica con costi e fabbisogni standard, la "clausola di invarianza finanziaria« ovvero del quadro generale di finanza pubblica, del ciclo economico e del rispetto degli obblighi euro unitari..</a:t>
            </a:r>
          </a:p>
          <a:p>
            <a:endParaRPr lang="it-IT" sz="2200" dirty="0"/>
          </a:p>
          <a:p>
            <a:endParaRPr lang="it-IT" sz="2200" dirty="0"/>
          </a:p>
        </p:txBody>
      </p:sp>
      <p:pic>
        <p:nvPicPr>
          <p:cNvPr id="4" name="Immagine 3">
            <a:extLst>
              <a:ext uri="{FF2B5EF4-FFF2-40B4-BE49-F238E27FC236}">
                <a16:creationId xmlns:a16="http://schemas.microsoft.com/office/drawing/2014/main" id="{85D14586-9FA6-B7BD-0D25-100F6C48E092}"/>
              </a:ext>
            </a:extLst>
          </p:cNvPr>
          <p:cNvPicPr>
            <a:picLocks noChangeAspect="1"/>
          </p:cNvPicPr>
          <p:nvPr/>
        </p:nvPicPr>
        <p:blipFill>
          <a:blip r:embed="rId2"/>
          <a:srcRect l="20946" r="15040" b="-1"/>
          <a:stretch/>
        </p:blipFill>
        <p:spPr>
          <a:xfrm>
            <a:off x="7675658" y="2093976"/>
            <a:ext cx="3941064" cy="4096512"/>
          </a:xfrm>
          <a:prstGeom prst="rect">
            <a:avLst/>
          </a:prstGeom>
        </p:spPr>
      </p:pic>
    </p:spTree>
    <p:extLst>
      <p:ext uri="{BB962C8B-B14F-4D97-AF65-F5344CB8AC3E}">
        <p14:creationId xmlns:p14="http://schemas.microsoft.com/office/powerpoint/2010/main" val="3271995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06A8B3-B661-4033-DCBC-F4AB3C2D6D22}"/>
              </a:ext>
            </a:extLst>
          </p:cNvPr>
          <p:cNvSpPr>
            <a:spLocks noGrp="1"/>
          </p:cNvSpPr>
          <p:nvPr>
            <p:ph type="title"/>
          </p:nvPr>
        </p:nvSpPr>
        <p:spPr>
          <a:xfrm>
            <a:off x="572493" y="238539"/>
            <a:ext cx="11018520" cy="1434415"/>
          </a:xfrm>
        </p:spPr>
        <p:txBody>
          <a:bodyPr anchor="b">
            <a:normAutofit/>
          </a:bodyPr>
          <a:lstStyle/>
          <a:p>
            <a:r>
              <a:rPr lang="it-IT" sz="5400"/>
              <a:t>Cosa succede ora?</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E4C3818-AB7B-EC33-98B4-A7BBD7DA79F6}"/>
              </a:ext>
            </a:extLst>
          </p:cNvPr>
          <p:cNvSpPr>
            <a:spLocks noGrp="1"/>
          </p:cNvSpPr>
          <p:nvPr>
            <p:ph idx="1"/>
          </p:nvPr>
        </p:nvSpPr>
        <p:spPr>
          <a:xfrm>
            <a:off x="572493" y="2071316"/>
            <a:ext cx="6713552" cy="4119172"/>
          </a:xfrm>
        </p:spPr>
        <p:txBody>
          <a:bodyPr anchor="t">
            <a:normAutofit/>
          </a:bodyPr>
          <a:lstStyle/>
          <a:p>
            <a:r>
              <a:rPr lang="it-IT" sz="2200"/>
              <a:t>Ora, ricorda la Corte costituzionale, "</a:t>
            </a:r>
            <a:r>
              <a:rPr lang="it-IT" sz="2200" b="1"/>
              <a:t>spetta al Parlamento, nell’esercizio della sua discrezionalità, colmare i vuoti derivanti dall’accoglimento di alcune delle questioni sollevate dalle ricorrenti, nel rispetto dei principi costituzionali, in modo da assicurare la piena funzionalità della legge</a:t>
            </a:r>
            <a:r>
              <a:rPr lang="it-IT" sz="2200"/>
              <a:t>". </a:t>
            </a:r>
          </a:p>
          <a:p>
            <a:r>
              <a:rPr lang="it-IT" sz="2200"/>
              <a:t>Il testo dunque, pertanto, è stato riaperto, e questo da un lato ne bloccherà l'attuazione, dall'altro potrebbe cambiare i tempi del referendum abrogativo.</a:t>
            </a:r>
          </a:p>
          <a:p>
            <a:endParaRPr lang="it-IT" sz="2200"/>
          </a:p>
          <a:p>
            <a:endParaRPr lang="it-IT" sz="2200"/>
          </a:p>
        </p:txBody>
      </p:sp>
      <p:pic>
        <p:nvPicPr>
          <p:cNvPr id="4" name="Immagine 3">
            <a:extLst>
              <a:ext uri="{FF2B5EF4-FFF2-40B4-BE49-F238E27FC236}">
                <a16:creationId xmlns:a16="http://schemas.microsoft.com/office/drawing/2014/main" id="{F3B3EB75-029F-AFBF-D591-3358353CFC66}"/>
              </a:ext>
            </a:extLst>
          </p:cNvPr>
          <p:cNvPicPr>
            <a:picLocks noChangeAspect="1"/>
          </p:cNvPicPr>
          <p:nvPr/>
        </p:nvPicPr>
        <p:blipFill>
          <a:blip r:embed="rId2"/>
          <a:srcRect l="20299" r="38589" b="-2"/>
          <a:stretch/>
        </p:blipFill>
        <p:spPr>
          <a:xfrm>
            <a:off x="7675658" y="2093976"/>
            <a:ext cx="3941064" cy="4096512"/>
          </a:xfrm>
          <a:prstGeom prst="rect">
            <a:avLst/>
          </a:prstGeom>
        </p:spPr>
      </p:pic>
    </p:spTree>
    <p:extLst>
      <p:ext uri="{BB962C8B-B14F-4D97-AF65-F5344CB8AC3E}">
        <p14:creationId xmlns:p14="http://schemas.microsoft.com/office/powerpoint/2010/main" val="256128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82FF116-CDB7-96AD-82B9-FB543559B4D7}"/>
              </a:ext>
            </a:extLst>
          </p:cNvPr>
          <p:cNvSpPr>
            <a:spLocks noGrp="1"/>
          </p:cNvSpPr>
          <p:nvPr>
            <p:ph type="title"/>
          </p:nvPr>
        </p:nvSpPr>
        <p:spPr>
          <a:xfrm>
            <a:off x="841248" y="548640"/>
            <a:ext cx="3600860" cy="5431536"/>
          </a:xfrm>
        </p:spPr>
        <p:txBody>
          <a:bodyPr>
            <a:normAutofit/>
          </a:bodyPr>
          <a:lstStyle/>
          <a:p>
            <a:r>
              <a:rPr lang="it-IT" sz="5400"/>
              <a:t>Cosa succede ora?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CA4157B-60D0-CCE6-E2C1-8E459A568013}"/>
              </a:ext>
            </a:extLst>
          </p:cNvPr>
          <p:cNvSpPr>
            <a:spLocks noGrp="1"/>
          </p:cNvSpPr>
          <p:nvPr>
            <p:ph idx="1"/>
          </p:nvPr>
        </p:nvSpPr>
        <p:spPr>
          <a:xfrm>
            <a:off x="5126418" y="552091"/>
            <a:ext cx="6224335" cy="5431536"/>
          </a:xfrm>
        </p:spPr>
        <p:txBody>
          <a:bodyPr anchor="ctr">
            <a:normAutofit/>
          </a:bodyPr>
          <a:lstStyle/>
          <a:p>
            <a:r>
              <a:rPr lang="it-IT" sz="2200" dirty="0"/>
              <a:t>Importante la precisazione finale della Consulta: la Corte, si specifica, "</a:t>
            </a:r>
            <a:r>
              <a:rPr lang="it-IT" sz="2200" b="1" dirty="0"/>
              <a:t>resta competente a vagliare la costituzionalità delle singole leggi</a:t>
            </a:r>
            <a:r>
              <a:rPr lang="it-IT" sz="2200" dirty="0"/>
              <a:t> di differenziazione, qualora venissero censurate con ricorso in via principale da altre regioni o in via incidentale". Anche le singole intese, insomma, dovranno passare il vaglio dei giudici costituzionali.</a:t>
            </a:r>
          </a:p>
          <a:p>
            <a:endParaRPr lang="it-IT" sz="2200" dirty="0"/>
          </a:p>
        </p:txBody>
      </p:sp>
    </p:spTree>
    <p:extLst>
      <p:ext uri="{BB962C8B-B14F-4D97-AF65-F5344CB8AC3E}">
        <p14:creationId xmlns:p14="http://schemas.microsoft.com/office/powerpoint/2010/main" val="73042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C613B1-31F8-CCF1-E63B-A765B955CD62}"/>
              </a:ext>
            </a:extLst>
          </p:cNvPr>
          <p:cNvSpPr>
            <a:spLocks noGrp="1"/>
          </p:cNvSpPr>
          <p:nvPr>
            <p:ph type="title"/>
          </p:nvPr>
        </p:nvSpPr>
        <p:spPr>
          <a:xfrm>
            <a:off x="876693" y="741391"/>
            <a:ext cx="4597747" cy="1616203"/>
          </a:xfrm>
        </p:spPr>
        <p:txBody>
          <a:bodyPr anchor="b">
            <a:normAutofit/>
          </a:bodyPr>
          <a:lstStyle/>
          <a:p>
            <a:r>
              <a:rPr lang="it-IT" sz="3200" dirty="0"/>
              <a:t>Cosa è l’autonomia differenziata?</a:t>
            </a:r>
          </a:p>
        </p:txBody>
      </p:sp>
      <p:sp>
        <p:nvSpPr>
          <p:cNvPr id="3" name="Segnaposto contenuto 2">
            <a:extLst>
              <a:ext uri="{FF2B5EF4-FFF2-40B4-BE49-F238E27FC236}">
                <a16:creationId xmlns:a16="http://schemas.microsoft.com/office/drawing/2014/main" id="{B24B7F31-6720-978B-4679-080856863741}"/>
              </a:ext>
            </a:extLst>
          </p:cNvPr>
          <p:cNvSpPr>
            <a:spLocks noGrp="1"/>
          </p:cNvSpPr>
          <p:nvPr>
            <p:ph idx="1"/>
          </p:nvPr>
        </p:nvSpPr>
        <p:spPr>
          <a:xfrm>
            <a:off x="876693" y="2533476"/>
            <a:ext cx="4597746" cy="3447832"/>
          </a:xfrm>
        </p:spPr>
        <p:txBody>
          <a:bodyPr anchor="t">
            <a:normAutofit/>
          </a:bodyPr>
          <a:lstStyle/>
          <a:p>
            <a:pPr marL="0" indent="0">
              <a:buNone/>
            </a:pPr>
            <a:r>
              <a:rPr lang="it-IT" sz="2000" dirty="0"/>
              <a:t>Lo stesso </a:t>
            </a:r>
            <a:r>
              <a:rPr lang="it-IT" sz="2000" b="1" dirty="0"/>
              <a:t>art. 116 della Costituzione </a:t>
            </a:r>
            <a:r>
              <a:rPr lang="it-IT" sz="2000" dirty="0"/>
              <a:t>prevede che l’attribuzione di particolari funzioni alle regioni deve essere approvata dalle Camere “</a:t>
            </a:r>
            <a:r>
              <a:rPr lang="it-IT" sz="2000" b="1" dirty="0"/>
              <a:t>a maggioranza assoluta dei componenti</a:t>
            </a:r>
            <a:r>
              <a:rPr lang="it-IT" sz="2000" dirty="0"/>
              <a:t>”. Questa è una procedura un po’ più impegnativa di quella che si adotta usualmente (“maggioranza semplice dei presenti”) per le leggi ordinarie</a:t>
            </a:r>
          </a:p>
        </p:txBody>
      </p:sp>
      <p:pic>
        <p:nvPicPr>
          <p:cNvPr id="4" name="Immagine 3">
            <a:extLst>
              <a:ext uri="{FF2B5EF4-FFF2-40B4-BE49-F238E27FC236}">
                <a16:creationId xmlns:a16="http://schemas.microsoft.com/office/drawing/2014/main" id="{C17F7982-C0B4-95EA-A3A3-E26366CA7A9B}"/>
              </a:ext>
            </a:extLst>
          </p:cNvPr>
          <p:cNvPicPr>
            <a:picLocks noChangeAspect="1"/>
          </p:cNvPicPr>
          <p:nvPr/>
        </p:nvPicPr>
        <p:blipFill>
          <a:blip r:embed="rId2"/>
          <a:stretch>
            <a:fillRect/>
          </a:stretch>
        </p:blipFill>
        <p:spPr>
          <a:xfrm>
            <a:off x="6096001" y="1769794"/>
            <a:ext cx="5319062" cy="3243330"/>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607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70CF38-90A8-AF2D-AF53-E7F4601E3297}"/>
              </a:ext>
            </a:extLst>
          </p:cNvPr>
          <p:cNvSpPr>
            <a:spLocks noGrp="1"/>
          </p:cNvSpPr>
          <p:nvPr>
            <p:ph type="title"/>
          </p:nvPr>
        </p:nvSpPr>
        <p:spPr>
          <a:xfrm>
            <a:off x="876693" y="741391"/>
            <a:ext cx="4597747" cy="1616203"/>
          </a:xfrm>
        </p:spPr>
        <p:txBody>
          <a:bodyPr anchor="b">
            <a:normAutofit/>
          </a:bodyPr>
          <a:lstStyle/>
          <a:p>
            <a:r>
              <a:rPr lang="it-IT" sz="3200"/>
              <a:t>Cosa è l’autonomia differenziata?</a:t>
            </a:r>
          </a:p>
        </p:txBody>
      </p:sp>
      <p:sp>
        <p:nvSpPr>
          <p:cNvPr id="3" name="Segnaposto contenuto 2">
            <a:extLst>
              <a:ext uri="{FF2B5EF4-FFF2-40B4-BE49-F238E27FC236}">
                <a16:creationId xmlns:a16="http://schemas.microsoft.com/office/drawing/2014/main" id="{C2762032-6A55-4798-5A66-5CEAA93372DD}"/>
              </a:ext>
            </a:extLst>
          </p:cNvPr>
          <p:cNvSpPr>
            <a:spLocks noGrp="1"/>
          </p:cNvSpPr>
          <p:nvPr>
            <p:ph idx="1"/>
          </p:nvPr>
        </p:nvSpPr>
        <p:spPr>
          <a:xfrm>
            <a:off x="876693" y="2533476"/>
            <a:ext cx="4597746" cy="3447832"/>
          </a:xfrm>
        </p:spPr>
        <p:txBody>
          <a:bodyPr anchor="t">
            <a:normAutofit/>
          </a:bodyPr>
          <a:lstStyle/>
          <a:p>
            <a:pPr marL="0" indent="0">
              <a:buNone/>
            </a:pPr>
            <a:r>
              <a:rPr lang="it-IT" sz="2000" b="1" kern="0" dirty="0">
                <a:latin typeface="+mj-lt"/>
                <a:ea typeface="Times New Roman" panose="02020603050405020304" pitchFamily="18" charset="0"/>
                <a:cs typeface="Times New Roman" panose="02020603050405020304" pitchFamily="18" charset="0"/>
              </a:rPr>
              <a:t>L</a:t>
            </a:r>
            <a:r>
              <a:rPr lang="it-IT" sz="2000" b="1" kern="0" dirty="0">
                <a:effectLst/>
                <a:latin typeface="+mj-lt"/>
                <a:ea typeface="Times New Roman" panose="02020603050405020304" pitchFamily="18" charset="0"/>
                <a:cs typeface="Times New Roman" panose="02020603050405020304" pitchFamily="18" charset="0"/>
              </a:rPr>
              <a:t>’art.117, come modificato dall’art. 3 della legge costituzionale n. 3/2001</a:t>
            </a:r>
            <a:r>
              <a:rPr lang="it-IT" sz="2000" kern="0" dirty="0">
                <a:effectLst/>
                <a:latin typeface="+mj-lt"/>
                <a:ea typeface="Times New Roman" panose="02020603050405020304" pitchFamily="18" charset="0"/>
                <a:cs typeface="Times New Roman" panose="02020603050405020304" pitchFamily="18" charset="0"/>
              </a:rPr>
              <a:t>, dispone che la potestà legislativa è esercitata dallo Stato e dalle Regioni nel rispetto della Costituzione, nonché dei vincoli derivanti dall’ordinamento comunitario e dagli obblighi internazionali e poi indica le materie in cui lo Stato </a:t>
            </a:r>
            <a:r>
              <a:rPr lang="it-IT" sz="2000" b="1" kern="0" dirty="0">
                <a:effectLst/>
                <a:latin typeface="+mj-lt"/>
                <a:ea typeface="Times New Roman" panose="02020603050405020304" pitchFamily="18" charset="0"/>
                <a:cs typeface="Times New Roman" panose="02020603050405020304" pitchFamily="18" charset="0"/>
              </a:rPr>
              <a:t>ha una legislazione esclusiva e quelle in cui ha una legislazione concorrente con le Regioni</a:t>
            </a:r>
            <a:endParaRPr lang="it-IT" sz="2000" b="1" dirty="0">
              <a:latin typeface="+mj-lt"/>
            </a:endParaRPr>
          </a:p>
        </p:txBody>
      </p:sp>
      <p:pic>
        <p:nvPicPr>
          <p:cNvPr id="4" name="Immagine 3">
            <a:extLst>
              <a:ext uri="{FF2B5EF4-FFF2-40B4-BE49-F238E27FC236}">
                <a16:creationId xmlns:a16="http://schemas.microsoft.com/office/drawing/2014/main" id="{0A4B5D7C-9B94-16D1-AF81-E56D56E9D11B}"/>
              </a:ext>
            </a:extLst>
          </p:cNvPr>
          <p:cNvPicPr>
            <a:picLocks noChangeAspect="1"/>
          </p:cNvPicPr>
          <p:nvPr/>
        </p:nvPicPr>
        <p:blipFill>
          <a:blip r:embed="rId2"/>
          <a:stretch>
            <a:fillRect/>
          </a:stretch>
        </p:blipFill>
        <p:spPr>
          <a:xfrm>
            <a:off x="6864672" y="867064"/>
            <a:ext cx="3781719" cy="5048790"/>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025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D8860B9B-A848-3B64-B6F4-FEFE1F55D67C}"/>
              </a:ext>
            </a:extLst>
          </p:cNvPr>
          <p:cNvSpPr>
            <a:spLocks noGrp="1"/>
          </p:cNvSpPr>
          <p:nvPr>
            <p:ph type="title"/>
          </p:nvPr>
        </p:nvSpPr>
        <p:spPr>
          <a:xfrm>
            <a:off x="1143000" y="990599"/>
            <a:ext cx="9906000" cy="685800"/>
          </a:xfrm>
        </p:spPr>
        <p:txBody>
          <a:bodyPr anchor="t">
            <a:normAutofit/>
          </a:bodyPr>
          <a:lstStyle/>
          <a:p>
            <a:r>
              <a:rPr lang="it-IT" sz="4000" dirty="0"/>
              <a:t>Cosa è l’autonomia differenziata?</a:t>
            </a:r>
          </a:p>
        </p:txBody>
      </p:sp>
      <p:graphicFrame>
        <p:nvGraphicFramePr>
          <p:cNvPr id="5" name="Segnaposto contenuto 2">
            <a:extLst>
              <a:ext uri="{FF2B5EF4-FFF2-40B4-BE49-F238E27FC236}">
                <a16:creationId xmlns:a16="http://schemas.microsoft.com/office/drawing/2014/main" id="{CE8DEB54-2E6F-C9A2-AD05-152F061BF73F}"/>
              </a:ext>
            </a:extLst>
          </p:cNvPr>
          <p:cNvGraphicFramePr>
            <a:graphicFrameLocks noGrp="1"/>
          </p:cNvGraphicFramePr>
          <p:nvPr>
            <p:ph idx="1"/>
            <p:extLst>
              <p:ext uri="{D42A27DB-BD31-4B8C-83A1-F6EECF244321}">
                <p14:modId xmlns:p14="http://schemas.microsoft.com/office/powerpoint/2010/main" val="92002909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25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629F0AB9-71F1-FE18-EEA0-AADE0E95DC59}"/>
              </a:ext>
            </a:extLst>
          </p:cNvPr>
          <p:cNvSpPr>
            <a:spLocks noGrp="1"/>
          </p:cNvSpPr>
          <p:nvPr>
            <p:ph type="title"/>
          </p:nvPr>
        </p:nvSpPr>
        <p:spPr>
          <a:xfrm>
            <a:off x="838200" y="365125"/>
            <a:ext cx="5387502" cy="1325563"/>
          </a:xfrm>
        </p:spPr>
        <p:txBody>
          <a:bodyPr>
            <a:normAutofit/>
          </a:bodyPr>
          <a:lstStyle/>
          <a:p>
            <a:r>
              <a:rPr lang="it-IT" sz="4100"/>
              <a:t>Le materie di legislazione concorrente</a:t>
            </a:r>
          </a:p>
        </p:txBody>
      </p:sp>
      <p:sp>
        <p:nvSpPr>
          <p:cNvPr id="3" name="Segnaposto contenuto 2">
            <a:extLst>
              <a:ext uri="{FF2B5EF4-FFF2-40B4-BE49-F238E27FC236}">
                <a16:creationId xmlns:a16="http://schemas.microsoft.com/office/drawing/2014/main" id="{00FA0A0F-3D52-8021-EBFA-E6CC00B9CB4E}"/>
              </a:ext>
            </a:extLst>
          </p:cNvPr>
          <p:cNvSpPr>
            <a:spLocks noGrp="1"/>
          </p:cNvSpPr>
          <p:nvPr>
            <p:ph idx="1"/>
          </p:nvPr>
        </p:nvSpPr>
        <p:spPr>
          <a:xfrm>
            <a:off x="838200" y="1825625"/>
            <a:ext cx="5387502" cy="4351338"/>
          </a:xfrm>
        </p:spPr>
        <p:txBody>
          <a:bodyPr>
            <a:normAutofit/>
          </a:bodyPr>
          <a:lstStyle/>
          <a:p>
            <a:pPr>
              <a:spcAft>
                <a:spcPts val="1950"/>
              </a:spcAft>
            </a:pP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L’</a:t>
            </a:r>
            <a:r>
              <a:rPr lang="it-IT" sz="1100" b="1" kern="0" spc="10" dirty="0">
                <a:effectLst/>
                <a:latin typeface="Montserrat" panose="00000500000000000000" pitchFamily="2" charset="0"/>
                <a:ea typeface="Times New Roman" panose="02020603050405020304" pitchFamily="18" charset="0"/>
                <a:cs typeface="Times New Roman" panose="02020603050405020304" pitchFamily="18" charset="0"/>
              </a:rPr>
              <a:t>art. 116 della Costituzione</a:t>
            </a: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 disciplina forme e condizioni particolari di autonomia delle regioni, relativamente alle materie disciplinate dall’art. 117, comma 3 della Costituzione. La lettera costituzionale prevede che sono materie di legislazione concorrente – e che tramite </a:t>
            </a:r>
            <a:r>
              <a:rPr lang="it-IT" sz="1100" kern="0" spc="10" dirty="0">
                <a:latin typeface="Montserrat" panose="00000500000000000000" pitchFamily="2" charset="0"/>
                <a:ea typeface="Times New Roman" panose="02020603050405020304" pitchFamily="18" charset="0"/>
                <a:cs typeface="Times New Roman" panose="02020603050405020304" pitchFamily="18" charset="0"/>
              </a:rPr>
              <a:t>la legge</a:t>
            </a: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 </a:t>
            </a:r>
            <a:r>
              <a:rPr lang="it-IT" sz="1100" kern="0" spc="10" dirty="0" err="1">
                <a:effectLst/>
                <a:latin typeface="Montserrat" panose="00000500000000000000" pitchFamily="2" charset="0"/>
                <a:ea typeface="Times New Roman" panose="02020603050405020304" pitchFamily="18" charset="0"/>
                <a:cs typeface="Times New Roman" panose="02020603050405020304" pitchFamily="18" charset="0"/>
              </a:rPr>
              <a:t>LEGGE</a:t>
            </a: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 26 giugno 2024, n. 86i potrebbero diventare di legislazione regionale – le seguenti materie:</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rapporti internazionali con l’Ue;</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commercio con l’estero;</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tutela e sicurezza del lavoro;</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istruzione;</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istruzione e formazione professionale;</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it-IT" sz="1100" kern="0" spc="10" dirty="0">
                <a:effectLst/>
                <a:latin typeface="Montserrat" panose="00000500000000000000" pitchFamily="2" charset="0"/>
                <a:ea typeface="Times New Roman" panose="02020603050405020304" pitchFamily="18" charset="0"/>
                <a:cs typeface="Times New Roman" panose="02020603050405020304" pitchFamily="18" charset="0"/>
              </a:rPr>
              <a:t>professioni;</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it-IT" sz="1100" b="1" kern="0" spc="10" dirty="0">
                <a:effectLst/>
                <a:latin typeface="Montserrat" panose="00000500000000000000" pitchFamily="2" charset="0"/>
                <a:ea typeface="Times New Roman" panose="02020603050405020304" pitchFamily="18" charset="0"/>
                <a:cs typeface="Times New Roman" panose="02020603050405020304" pitchFamily="18" charset="0"/>
              </a:rPr>
              <a:t>ricerca scientifica e tecnologica;</a:t>
            </a:r>
            <a:endParaRPr lang="it-IT" sz="11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100" dirty="0"/>
          </a:p>
        </p:txBody>
      </p:sp>
      <p:pic>
        <p:nvPicPr>
          <p:cNvPr id="4" name="Immagine 3">
            <a:extLst>
              <a:ext uri="{FF2B5EF4-FFF2-40B4-BE49-F238E27FC236}">
                <a16:creationId xmlns:a16="http://schemas.microsoft.com/office/drawing/2014/main" id="{FB41E9EB-4FAB-60C0-D0F9-45472B13FB7A}"/>
              </a:ext>
            </a:extLst>
          </p:cNvPr>
          <p:cNvPicPr>
            <a:picLocks noChangeAspect="1"/>
          </p:cNvPicPr>
          <p:nvPr/>
        </p:nvPicPr>
        <p:blipFill>
          <a:blip r:embed="rId2"/>
          <a:srcRect l="27537" r="5821"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60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6F346-148C-E64B-57E2-A6A0991018C0}"/>
              </a:ext>
            </a:extLst>
          </p:cNvPr>
          <p:cNvSpPr>
            <a:spLocks noGrp="1"/>
          </p:cNvSpPr>
          <p:nvPr>
            <p:ph type="title"/>
          </p:nvPr>
        </p:nvSpPr>
        <p:spPr/>
        <p:txBody>
          <a:bodyPr/>
          <a:lstStyle/>
          <a:p>
            <a:r>
              <a:rPr lang="it-IT" dirty="0"/>
              <a:t>Le materie di legislazione concorrente</a:t>
            </a:r>
          </a:p>
        </p:txBody>
      </p:sp>
      <p:sp>
        <p:nvSpPr>
          <p:cNvPr id="3" name="Segnaposto contenuto 2">
            <a:extLst>
              <a:ext uri="{FF2B5EF4-FFF2-40B4-BE49-F238E27FC236}">
                <a16:creationId xmlns:a16="http://schemas.microsoft.com/office/drawing/2014/main" id="{4F352FE2-97F3-F717-1B2C-CABBB8C4357A}"/>
              </a:ext>
            </a:extLst>
          </p:cNvPr>
          <p:cNvSpPr>
            <a:spLocks noGrp="1"/>
          </p:cNvSpPr>
          <p:nvPr>
            <p:ph sz="half" idx="1"/>
          </p:nvPr>
        </p:nvSpPr>
        <p:spPr/>
        <p:txBody>
          <a:bodyPr>
            <a:normAutofit fontScale="47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sostegno all’innovazione per i settori produttivi;</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b="1" kern="0" spc="10" dirty="0">
                <a:solidFill>
                  <a:srgbClr val="333333"/>
                </a:solidFill>
                <a:effectLst/>
                <a:latin typeface="+mj-lt"/>
                <a:ea typeface="Times New Roman" panose="02020603050405020304" pitchFamily="18" charset="0"/>
                <a:cs typeface="Times New Roman" panose="02020603050405020304" pitchFamily="18" charset="0"/>
              </a:rPr>
              <a:t>tutela della salute;</a:t>
            </a:r>
            <a:endParaRPr lang="it-IT" b="1"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alimentazione;</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ordinamento sportivo;</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protezione civile;</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governo del territorio;</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porti e aeroporti civili;</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9FC7A11F-ECD2-D44F-02F9-311EC6988552}"/>
              </a:ext>
            </a:extLst>
          </p:cNvPr>
          <p:cNvSpPr>
            <a:spLocks noGrp="1"/>
          </p:cNvSpPr>
          <p:nvPr>
            <p:ph sz="half" idx="2"/>
          </p:nvPr>
        </p:nvSpPr>
        <p:spPr/>
        <p:txBody>
          <a:bodyPr>
            <a:normAutofit fontScale="47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grandi reti di trasporto e di navigazione;</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ordinamento della comunicazione;</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produzione;</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trasporto e distribuzione nazionale dell’energia;</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b="1" kern="0" spc="10" dirty="0">
                <a:solidFill>
                  <a:srgbClr val="333333"/>
                </a:solidFill>
                <a:effectLst/>
                <a:latin typeface="+mj-lt"/>
                <a:ea typeface="Times New Roman" panose="02020603050405020304" pitchFamily="18" charset="0"/>
                <a:cs typeface="Times New Roman" panose="02020603050405020304" pitchFamily="18" charset="0"/>
              </a:rPr>
              <a:t>previdenza complementare e integrativa;</a:t>
            </a:r>
            <a:endParaRPr lang="it-IT" b="1"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coordinamento della finanza pubblica e del sistema tributario;</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valorizzazione dei beni culturali e ambientali e promozione e organizzazione di attività culturali;</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casse di risparmio, rurali, aziende di credito a carattere regionale;</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kern="0" spc="10" dirty="0">
                <a:solidFill>
                  <a:srgbClr val="333333"/>
                </a:solidFill>
                <a:effectLst/>
                <a:latin typeface="+mj-lt"/>
                <a:ea typeface="Times New Roman" panose="02020603050405020304" pitchFamily="18" charset="0"/>
                <a:cs typeface="Times New Roman" panose="02020603050405020304" pitchFamily="18" charset="0"/>
              </a:rPr>
              <a:t>enti di credito fondiario e agrario a carattere regionale</a:t>
            </a:r>
            <a:endParaRPr lang="it-IT" kern="100" dirty="0">
              <a:solidFill>
                <a:srgbClr val="333333"/>
              </a:solidFill>
              <a:effectLst/>
              <a:latin typeface="+mj-lt"/>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26984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C6EB174-54E6-98C7-690F-A07523795BE8}"/>
              </a:ext>
            </a:extLst>
          </p:cNvPr>
          <p:cNvSpPr>
            <a:spLocks noGrp="1"/>
          </p:cNvSpPr>
          <p:nvPr>
            <p:ph type="title"/>
          </p:nvPr>
        </p:nvSpPr>
        <p:spPr>
          <a:xfrm>
            <a:off x="838200" y="365125"/>
            <a:ext cx="10515600" cy="1325563"/>
          </a:xfrm>
        </p:spPr>
        <p:txBody>
          <a:bodyPr>
            <a:normAutofit/>
          </a:bodyPr>
          <a:lstStyle/>
          <a:p>
            <a:r>
              <a:rPr lang="it-IT" dirty="0"/>
              <a:t>Le materie di legislazione concorrente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C90CDF0E-0500-98E5-27D1-84A72F88F1B7}"/>
              </a:ext>
            </a:extLst>
          </p:cNvPr>
          <p:cNvSpPr>
            <a:spLocks noGrp="1"/>
          </p:cNvSpPr>
          <p:nvPr>
            <p:ph idx="1"/>
          </p:nvPr>
        </p:nvSpPr>
        <p:spPr>
          <a:xfrm>
            <a:off x="838200" y="1825625"/>
            <a:ext cx="10515600" cy="4351338"/>
          </a:xfrm>
        </p:spPr>
        <p:txBody>
          <a:bodyPr>
            <a:normAutofit/>
          </a:bodyPr>
          <a:lstStyle/>
          <a:p>
            <a:r>
              <a:rPr lang="it-IT" dirty="0"/>
              <a:t>Fra le più importanti, e controverse, citiamo: rapporti internazionali e con l’Unione europea delle Regioni; commercio con l’estero; istruzione; ricerca scientifica e tecnologica e sostegno all’innovazione per i settori produttivi; alimentazione; protezione civile; porti e aeroporti civili; grandi reti di trasporto e di navigazione; ordinamento della comunicazione; energia.</a:t>
            </a:r>
          </a:p>
        </p:txBody>
      </p:sp>
    </p:spTree>
    <p:extLst>
      <p:ext uri="{BB962C8B-B14F-4D97-AF65-F5344CB8AC3E}">
        <p14:creationId xmlns:p14="http://schemas.microsoft.com/office/powerpoint/2010/main" val="31345904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2949</TotalTime>
  <Words>3462</Words>
  <Application>Microsoft Office PowerPoint</Application>
  <PresentationFormat>Widescreen</PresentationFormat>
  <Paragraphs>146</Paragraphs>
  <Slides>38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38</vt:i4>
      </vt:variant>
    </vt:vector>
  </HeadingPairs>
  <TitlesOfParts>
    <vt:vector size="46" baseType="lpstr">
      <vt:lpstr>Arial</vt:lpstr>
      <vt:lpstr>Calibri</vt:lpstr>
      <vt:lpstr>Calibri Light</vt:lpstr>
      <vt:lpstr>Helvetica</vt:lpstr>
      <vt:lpstr>Lato</vt:lpstr>
      <vt:lpstr>Montserrat</vt:lpstr>
      <vt:lpstr>Symbol</vt:lpstr>
      <vt:lpstr>Tema di Office</vt:lpstr>
      <vt:lpstr>Autonomia differenziata vari concetti</vt:lpstr>
      <vt:lpstr>Cosa è l’autonomia differenziata</vt:lpstr>
      <vt:lpstr>Cosa è l’autonomia differenziata</vt:lpstr>
      <vt:lpstr>Cosa è l’autonomia differenziata?</vt:lpstr>
      <vt:lpstr>Cosa è l’autonomia differenziata?</vt:lpstr>
      <vt:lpstr>Cosa è l’autonomia differenziata?</vt:lpstr>
      <vt:lpstr>Le materie di legislazione concorrente</vt:lpstr>
      <vt:lpstr>Le materie di legislazione concorrente</vt:lpstr>
      <vt:lpstr>Le materie di legislazione concorrente</vt:lpstr>
      <vt:lpstr>LEGGE 26 giugno 2024, n. 86 Art. 2: il procedimento</vt:lpstr>
      <vt:lpstr>Art. 2:il procedimento</vt:lpstr>
      <vt:lpstr>Art. 2: il procedimento</vt:lpstr>
      <vt:lpstr>Art. 2</vt:lpstr>
      <vt:lpstr>Art.2</vt:lpstr>
      <vt:lpstr>Art. 2 </vt:lpstr>
      <vt:lpstr>Art 2</vt:lpstr>
      <vt:lpstr>LEGGE 26 giugno 2024, n. 86 Art. 2 la procedura: Accordi tra Governo e Regioni</vt:lpstr>
      <vt:lpstr>Artt. 5 -8</vt:lpstr>
      <vt:lpstr>Artt. 5 - 8</vt:lpstr>
      <vt:lpstr>Art.6</vt:lpstr>
      <vt:lpstr>I famigerati LEP</vt:lpstr>
      <vt:lpstr>I famigerati LEP</vt:lpstr>
      <vt:lpstr>I famigerati LEP</vt:lpstr>
      <vt:lpstr>Perché i Lep sono importanti</vt:lpstr>
      <vt:lpstr>Perché i Lep sono importanti </vt:lpstr>
      <vt:lpstr>Art. 7: durata e controllo</vt:lpstr>
      <vt:lpstr>Art.7: durata e controllo</vt:lpstr>
      <vt:lpstr>Art.8: monitoraggio</vt:lpstr>
      <vt:lpstr>Art.9</vt:lpstr>
      <vt:lpstr>Le questioni di legittimità costituzionale</vt:lpstr>
      <vt:lpstr>Profilo n.1</vt:lpstr>
      <vt:lpstr>Profilo n.2</vt:lpstr>
      <vt:lpstr>Profilo n.3 e 4</vt:lpstr>
      <vt:lpstr>Profilo n. 5</vt:lpstr>
      <vt:lpstr>Profilo n. 6 e 7</vt:lpstr>
      <vt:lpstr>Cosa non è incostituzionale?</vt:lpstr>
      <vt:lpstr>Cosa succede ora?</vt:lpstr>
      <vt:lpstr>Cosa succede ora?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8</cp:revision>
  <dcterms:created xsi:type="dcterms:W3CDTF">2023-04-19T13:01:29Z</dcterms:created>
  <dcterms:modified xsi:type="dcterms:W3CDTF">2024-11-22T16:27:27Z</dcterms:modified>
</cp:coreProperties>
</file>